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66" r:id="rId3"/>
    <p:sldId id="267" r:id="rId4"/>
    <p:sldId id="259" r:id="rId5"/>
    <p:sldId id="265" r:id="rId6"/>
    <p:sldId id="260" r:id="rId7"/>
    <p:sldId id="261" r:id="rId8"/>
    <p:sldId id="273" r:id="rId9"/>
    <p:sldId id="274" r:id="rId10"/>
    <p:sldId id="275" r:id="rId11"/>
    <p:sldId id="276" r:id="rId12"/>
    <p:sldId id="277" r:id="rId13"/>
    <p:sldId id="278" r:id="rId14"/>
    <p:sldId id="279" r:id="rId15"/>
    <p:sldId id="262" r:id="rId16"/>
    <p:sldId id="269" r:id="rId17"/>
    <p:sldId id="270" r:id="rId18"/>
    <p:sldId id="271" r:id="rId19"/>
    <p:sldId id="272" r:id="rId20"/>
    <p:sldId id="263" r:id="rId21"/>
    <p:sldId id="280" r:id="rId22"/>
    <p:sldId id="264" r:id="rId23"/>
    <p:sldId id="281"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0" autoAdjust="0"/>
    <p:restoredTop sz="94660"/>
  </p:normalViewPr>
  <p:slideViewPr>
    <p:cSldViewPr snapToGrid="0">
      <p:cViewPr varScale="1">
        <p:scale>
          <a:sx n="80" d="100"/>
          <a:sy n="80" d="100"/>
        </p:scale>
        <p:origin x="108"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AD20C-08F4-4C73-8882-6E619E4BF063}"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75AFD5F-BABE-4F29-974A-387908A131BD}">
      <dgm:prSet/>
      <dgm:spPr/>
      <dgm:t>
        <a:bodyPr/>
        <a:lstStyle/>
        <a:p>
          <a:pPr>
            <a:lnSpc>
              <a:spcPct val="100000"/>
            </a:lnSpc>
          </a:pPr>
          <a:r>
            <a:rPr lang="en-US" dirty="0"/>
            <a:t>In order to answer the bigger question– “</a:t>
          </a:r>
          <a:r>
            <a:rPr lang="en-US" b="1" i="1" dirty="0"/>
            <a:t>Based on price and ratings, which is a more favorable option for lodging: Airbnb vs Hotel</a:t>
          </a:r>
          <a:r>
            <a:rPr lang="en-US" dirty="0"/>
            <a:t>?”– we need to ask additional  questions.</a:t>
          </a:r>
        </a:p>
      </dgm:t>
    </dgm:pt>
    <dgm:pt modelId="{40412D86-0EA1-4E78-AF94-CB6D19546743}" type="parTrans" cxnId="{7591C59F-1E09-4891-9168-5AF2AED82146}">
      <dgm:prSet/>
      <dgm:spPr/>
      <dgm:t>
        <a:bodyPr/>
        <a:lstStyle/>
        <a:p>
          <a:endParaRPr lang="en-US"/>
        </a:p>
      </dgm:t>
    </dgm:pt>
    <dgm:pt modelId="{C4DAD7EC-64DB-46F7-A0A2-5C1896573444}" type="sibTrans" cxnId="{7591C59F-1E09-4891-9168-5AF2AED82146}">
      <dgm:prSet/>
      <dgm:spPr/>
      <dgm:t>
        <a:bodyPr/>
        <a:lstStyle/>
        <a:p>
          <a:endParaRPr lang="en-US"/>
        </a:p>
      </dgm:t>
    </dgm:pt>
    <dgm:pt modelId="{B7292BEE-1E2F-4EAC-80C4-10868DB2CAF6}">
      <dgm:prSet/>
      <dgm:spPr/>
      <dgm:t>
        <a:bodyPr/>
        <a:lstStyle/>
        <a:p>
          <a:pPr>
            <a:lnSpc>
              <a:spcPct val="100000"/>
            </a:lnSpc>
          </a:pPr>
          <a:r>
            <a:rPr lang="en-US" dirty="0"/>
            <a:t>Recap of research questions:</a:t>
          </a:r>
        </a:p>
      </dgm:t>
    </dgm:pt>
    <dgm:pt modelId="{C0CDE97C-B9FE-4DBB-80AC-ED2965D6B9E0}" type="parTrans" cxnId="{578D8A68-0540-4E18-835B-142CEC1071CB}">
      <dgm:prSet/>
      <dgm:spPr/>
      <dgm:t>
        <a:bodyPr/>
        <a:lstStyle/>
        <a:p>
          <a:endParaRPr lang="en-US"/>
        </a:p>
      </dgm:t>
    </dgm:pt>
    <dgm:pt modelId="{DD3A4D50-41DE-4D16-BEF3-A6B4259354E4}" type="sibTrans" cxnId="{578D8A68-0540-4E18-835B-142CEC1071CB}">
      <dgm:prSet/>
      <dgm:spPr/>
      <dgm:t>
        <a:bodyPr/>
        <a:lstStyle/>
        <a:p>
          <a:endParaRPr lang="en-US"/>
        </a:p>
      </dgm:t>
    </dgm:pt>
    <dgm:pt modelId="{4B2942D8-9000-46DD-8A24-19531167A920}">
      <dgm:prSet/>
      <dgm:spPr/>
      <dgm:t>
        <a:bodyPr/>
        <a:lstStyle/>
        <a:p>
          <a:pPr>
            <a:lnSpc>
              <a:spcPct val="100000"/>
            </a:lnSpc>
          </a:pPr>
          <a:r>
            <a:rPr lang="en-US" i="1" dirty="0"/>
            <a:t> Locations  effect on price and ratings of Hotels vs Airbnb?</a:t>
          </a:r>
          <a:endParaRPr lang="en-US" dirty="0"/>
        </a:p>
      </dgm:t>
    </dgm:pt>
    <dgm:pt modelId="{587F0235-679E-4D2F-A8A6-C15B02CA9E07}" type="parTrans" cxnId="{28EAD418-4059-4385-A204-B861FBF1639A}">
      <dgm:prSet/>
      <dgm:spPr/>
      <dgm:t>
        <a:bodyPr/>
        <a:lstStyle/>
        <a:p>
          <a:endParaRPr lang="en-US"/>
        </a:p>
      </dgm:t>
    </dgm:pt>
    <dgm:pt modelId="{314CD08D-B92E-4FA6-AAE4-A27956D75AE4}" type="sibTrans" cxnId="{28EAD418-4059-4385-A204-B861FBF1639A}">
      <dgm:prSet/>
      <dgm:spPr/>
      <dgm:t>
        <a:bodyPr/>
        <a:lstStyle/>
        <a:p>
          <a:endParaRPr lang="en-US"/>
        </a:p>
      </dgm:t>
    </dgm:pt>
    <dgm:pt modelId="{60631732-F6D0-4D85-8105-479F4E753932}">
      <dgm:prSet/>
      <dgm:spPr/>
      <dgm:t>
        <a:bodyPr/>
        <a:lstStyle/>
        <a:p>
          <a:pPr>
            <a:lnSpc>
              <a:spcPct val="100000"/>
            </a:lnSpc>
          </a:pPr>
          <a:r>
            <a:rPr lang="en-US" i="1" dirty="0"/>
            <a:t>Compare lodging </a:t>
          </a:r>
          <a:r>
            <a:rPr lang="en-US" i="1"/>
            <a:t>fees differ city </a:t>
          </a:r>
          <a:r>
            <a:rPr lang="en-US" i="1" dirty="0"/>
            <a:t>to city and neighborhood to neighborhood in the same city?</a:t>
          </a:r>
          <a:endParaRPr lang="en-US" dirty="0"/>
        </a:p>
      </dgm:t>
    </dgm:pt>
    <dgm:pt modelId="{4B46E4EF-9AC9-4E0F-A6D3-488DA97F5A22}" type="parTrans" cxnId="{D253EA3A-EEDD-4FD1-9D7A-9D6A436EF0C6}">
      <dgm:prSet/>
      <dgm:spPr/>
      <dgm:t>
        <a:bodyPr/>
        <a:lstStyle/>
        <a:p>
          <a:endParaRPr lang="en-US"/>
        </a:p>
      </dgm:t>
    </dgm:pt>
    <dgm:pt modelId="{53BBB80E-EF5F-4BC8-BB9C-2A6D3720FA59}" type="sibTrans" cxnId="{D253EA3A-EEDD-4FD1-9D7A-9D6A436EF0C6}">
      <dgm:prSet/>
      <dgm:spPr/>
      <dgm:t>
        <a:bodyPr/>
        <a:lstStyle/>
        <a:p>
          <a:endParaRPr lang="en-US"/>
        </a:p>
      </dgm:t>
    </dgm:pt>
    <dgm:pt modelId="{30AB23EF-14C7-4178-8CEC-6A0B865E944F}">
      <dgm:prSet/>
      <dgm:spPr/>
      <dgm:t>
        <a:bodyPr/>
        <a:lstStyle/>
        <a:p>
          <a:pPr>
            <a:lnSpc>
              <a:spcPct val="100000"/>
            </a:lnSpc>
          </a:pPr>
          <a:r>
            <a:rPr lang="en-US" i="1" dirty="0"/>
            <a:t>Greater # of lodging listings in a single city: Airbnb vs Hotel</a:t>
          </a:r>
          <a:endParaRPr lang="en-US" dirty="0"/>
        </a:p>
      </dgm:t>
    </dgm:pt>
    <dgm:pt modelId="{FD89D4DC-28C8-4312-B5C0-7CCF0B1E164C}" type="parTrans" cxnId="{EBCF1E34-E428-468A-B596-807819F403F1}">
      <dgm:prSet/>
      <dgm:spPr/>
      <dgm:t>
        <a:bodyPr/>
        <a:lstStyle/>
        <a:p>
          <a:endParaRPr lang="en-US"/>
        </a:p>
      </dgm:t>
    </dgm:pt>
    <dgm:pt modelId="{5D439E08-6A4A-4D16-80E8-58D3918D7245}" type="sibTrans" cxnId="{EBCF1E34-E428-468A-B596-807819F403F1}">
      <dgm:prSet/>
      <dgm:spPr/>
      <dgm:t>
        <a:bodyPr/>
        <a:lstStyle/>
        <a:p>
          <a:endParaRPr lang="en-US"/>
        </a:p>
      </dgm:t>
    </dgm:pt>
    <dgm:pt modelId="{6313D946-3CD4-4BE2-804C-5B9A4DF13B20}">
      <dgm:prSet/>
      <dgm:spPr/>
      <dgm:t>
        <a:bodyPr/>
        <a:lstStyle/>
        <a:p>
          <a:pPr>
            <a:lnSpc>
              <a:spcPct val="100000"/>
            </a:lnSpc>
          </a:pPr>
          <a:r>
            <a:rPr lang="en-US" dirty="0"/>
            <a:t>In order to determine which is overall a better lodging choice: Airbnb vs Hotel, we must look at data to compare and contrast  important factors an individual may consider before making a choice:</a:t>
          </a:r>
        </a:p>
      </dgm:t>
    </dgm:pt>
    <dgm:pt modelId="{CA7E62E5-9CBA-4E3F-9800-9F61AF09052E}" type="parTrans" cxnId="{7B812DC5-CE07-4DB0-BF3E-443DDFB60E2F}">
      <dgm:prSet/>
      <dgm:spPr/>
      <dgm:t>
        <a:bodyPr/>
        <a:lstStyle/>
        <a:p>
          <a:endParaRPr lang="en-US"/>
        </a:p>
      </dgm:t>
    </dgm:pt>
    <dgm:pt modelId="{BB3DD43E-A727-497E-BBF9-2F92FA09C6AF}" type="sibTrans" cxnId="{7B812DC5-CE07-4DB0-BF3E-443DDFB60E2F}">
      <dgm:prSet/>
      <dgm:spPr/>
      <dgm:t>
        <a:bodyPr/>
        <a:lstStyle/>
        <a:p>
          <a:endParaRPr lang="en-US"/>
        </a:p>
      </dgm:t>
    </dgm:pt>
    <dgm:pt modelId="{3C28DAD0-FAD5-4131-968A-CCA99FE6AB28}">
      <dgm:prSet/>
      <dgm:spPr/>
      <dgm:t>
        <a:bodyPr/>
        <a:lstStyle/>
        <a:p>
          <a:pPr>
            <a:lnSpc>
              <a:spcPct val="100000"/>
            </a:lnSpc>
          </a:pPr>
          <a:r>
            <a:rPr lang="en-US" dirty="0"/>
            <a:t>Location- We chose 8 major cities (US and Internationally) to compare how location effects prices and ratings </a:t>
          </a:r>
        </a:p>
      </dgm:t>
    </dgm:pt>
    <dgm:pt modelId="{40BF72D5-C676-4656-A3CD-9F87D88FD72B}" type="parTrans" cxnId="{1D84CFC2-119B-4B2F-BA50-A1A36308A8C3}">
      <dgm:prSet/>
      <dgm:spPr/>
      <dgm:t>
        <a:bodyPr/>
        <a:lstStyle/>
        <a:p>
          <a:endParaRPr lang="en-US"/>
        </a:p>
      </dgm:t>
    </dgm:pt>
    <dgm:pt modelId="{731D9652-007E-4261-9E25-822C92804E8C}" type="sibTrans" cxnId="{1D84CFC2-119B-4B2F-BA50-A1A36308A8C3}">
      <dgm:prSet/>
      <dgm:spPr/>
      <dgm:t>
        <a:bodyPr/>
        <a:lstStyle/>
        <a:p>
          <a:endParaRPr lang="en-US"/>
        </a:p>
      </dgm:t>
    </dgm:pt>
    <dgm:pt modelId="{13732746-C886-4E74-90CD-C831B17A8316}">
      <dgm:prSet/>
      <dgm:spPr/>
      <dgm:t>
        <a:bodyPr/>
        <a:lstStyle/>
        <a:p>
          <a:pPr>
            <a:lnSpc>
              <a:spcPct val="100000"/>
            </a:lnSpc>
          </a:pPr>
          <a:r>
            <a:rPr lang="en-US" dirty="0"/>
            <a:t>Price- We observed fees for both Hotels and Airbnb in different locations to research which location has the highest and lowest fees for lodging</a:t>
          </a:r>
        </a:p>
      </dgm:t>
    </dgm:pt>
    <dgm:pt modelId="{93B32E0F-7A44-4FC6-AC80-3D0B59405505}" type="parTrans" cxnId="{37AC3A08-3429-4C21-A296-C4B481ACEAED}">
      <dgm:prSet/>
      <dgm:spPr/>
      <dgm:t>
        <a:bodyPr/>
        <a:lstStyle/>
        <a:p>
          <a:endParaRPr lang="en-US"/>
        </a:p>
      </dgm:t>
    </dgm:pt>
    <dgm:pt modelId="{64A23B98-3343-4E47-9232-4E9D83B93B79}" type="sibTrans" cxnId="{37AC3A08-3429-4C21-A296-C4B481ACEAED}">
      <dgm:prSet/>
      <dgm:spPr/>
      <dgm:t>
        <a:bodyPr/>
        <a:lstStyle/>
        <a:p>
          <a:endParaRPr lang="en-US"/>
        </a:p>
      </dgm:t>
    </dgm:pt>
    <dgm:pt modelId="{488C49FE-6B12-49E2-94C9-303E4F8F6CBC}">
      <dgm:prSet/>
      <dgm:spPr/>
      <dgm:t>
        <a:bodyPr/>
        <a:lstStyle/>
        <a:p>
          <a:pPr>
            <a:lnSpc>
              <a:spcPct val="100000"/>
            </a:lnSpc>
          </a:pPr>
          <a:r>
            <a:rPr lang="en-US" dirty="0"/>
            <a:t>Ratings – We observed how ratings differ for Hotels and </a:t>
          </a:r>
          <a:r>
            <a:rPr lang="en-US" dirty="0" err="1"/>
            <a:t>Airbnbs</a:t>
          </a:r>
          <a:r>
            <a:rPr lang="en-US" dirty="0"/>
            <a:t> and how ratings also differ for both in different cities and different neighborhoods within cities</a:t>
          </a:r>
        </a:p>
      </dgm:t>
    </dgm:pt>
    <dgm:pt modelId="{1320090C-34CB-4035-88E8-3E33013AB7CD}" type="parTrans" cxnId="{D735B204-CC74-426F-B2C7-2955E237EF27}">
      <dgm:prSet/>
      <dgm:spPr/>
      <dgm:t>
        <a:bodyPr/>
        <a:lstStyle/>
        <a:p>
          <a:endParaRPr lang="en-US"/>
        </a:p>
      </dgm:t>
    </dgm:pt>
    <dgm:pt modelId="{770098AA-1CBE-44FE-A0B8-13DD1E2DD017}" type="sibTrans" cxnId="{D735B204-CC74-426F-B2C7-2955E237EF27}">
      <dgm:prSet/>
      <dgm:spPr/>
      <dgm:t>
        <a:bodyPr/>
        <a:lstStyle/>
        <a:p>
          <a:endParaRPr lang="en-US"/>
        </a:p>
      </dgm:t>
    </dgm:pt>
    <dgm:pt modelId="{C5C1D3EA-DFA3-4C67-B51A-C63C11676046}">
      <dgm:prSet/>
      <dgm:spPr/>
      <dgm:t>
        <a:bodyPr/>
        <a:lstStyle/>
        <a:p>
          <a:pPr>
            <a:lnSpc>
              <a:spcPct val="100000"/>
            </a:lnSpc>
          </a:pPr>
          <a:r>
            <a:rPr lang="en-US" dirty="0"/>
            <a:t>Prices correlation with ratings</a:t>
          </a:r>
        </a:p>
      </dgm:t>
    </dgm:pt>
    <dgm:pt modelId="{4C5FF405-A52D-4670-8DAC-650984F32145}" type="parTrans" cxnId="{79535535-666F-4421-BF7C-244F9C03B228}">
      <dgm:prSet/>
      <dgm:spPr/>
      <dgm:t>
        <a:bodyPr/>
        <a:lstStyle/>
        <a:p>
          <a:endParaRPr lang="en-US"/>
        </a:p>
      </dgm:t>
    </dgm:pt>
    <dgm:pt modelId="{2FFBC9C1-A577-452C-A571-45D1CA5A6033}" type="sibTrans" cxnId="{79535535-666F-4421-BF7C-244F9C03B228}">
      <dgm:prSet/>
      <dgm:spPr/>
      <dgm:t>
        <a:bodyPr/>
        <a:lstStyle/>
        <a:p>
          <a:endParaRPr lang="en-US"/>
        </a:p>
      </dgm:t>
    </dgm:pt>
    <dgm:pt modelId="{448F8BB5-90FC-4A7F-A9FA-6566C0069897}" type="pres">
      <dgm:prSet presAssocID="{DD0AD20C-08F4-4C73-8882-6E619E4BF063}" presName="root" presStyleCnt="0">
        <dgm:presLayoutVars>
          <dgm:dir/>
          <dgm:resizeHandles val="exact"/>
        </dgm:presLayoutVars>
      </dgm:prSet>
      <dgm:spPr/>
    </dgm:pt>
    <dgm:pt modelId="{C34C9335-CD4C-4AD9-A5F2-83D6CE69C6DA}" type="pres">
      <dgm:prSet presAssocID="{D75AFD5F-BABE-4F29-974A-387908A131BD}" presName="compNode" presStyleCnt="0"/>
      <dgm:spPr/>
    </dgm:pt>
    <dgm:pt modelId="{7F58EC27-25F9-4206-BD72-E09A54D75594}" type="pres">
      <dgm:prSet presAssocID="{D75AFD5F-BABE-4F29-974A-387908A131BD}" presName="bgRect" presStyleLbl="bgShp" presStyleIdx="0" presStyleCnt="3"/>
      <dgm:spPr/>
    </dgm:pt>
    <dgm:pt modelId="{44E220AA-4C3B-4175-8293-05A9AD82B56D}" type="pres">
      <dgm:prSet presAssocID="{D75AFD5F-BABE-4F29-974A-387908A131B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542F3E04-7005-46CC-9A09-049D80B320E2}" type="pres">
      <dgm:prSet presAssocID="{D75AFD5F-BABE-4F29-974A-387908A131BD}" presName="spaceRect" presStyleCnt="0"/>
      <dgm:spPr/>
    </dgm:pt>
    <dgm:pt modelId="{AC99FA88-0C9E-44A9-91E7-A0C0C5DC51FF}" type="pres">
      <dgm:prSet presAssocID="{D75AFD5F-BABE-4F29-974A-387908A131BD}" presName="parTx" presStyleLbl="revTx" presStyleIdx="0" presStyleCnt="5">
        <dgm:presLayoutVars>
          <dgm:chMax val="0"/>
          <dgm:chPref val="0"/>
        </dgm:presLayoutVars>
      </dgm:prSet>
      <dgm:spPr/>
    </dgm:pt>
    <dgm:pt modelId="{3A180776-9FA1-4EE8-9866-941C7371940D}" type="pres">
      <dgm:prSet presAssocID="{C4DAD7EC-64DB-46F7-A0A2-5C1896573444}" presName="sibTrans" presStyleCnt="0"/>
      <dgm:spPr/>
    </dgm:pt>
    <dgm:pt modelId="{C779B425-FFB8-475E-9809-EC3BDB2E27A3}" type="pres">
      <dgm:prSet presAssocID="{B7292BEE-1E2F-4EAC-80C4-10868DB2CAF6}" presName="compNode" presStyleCnt="0"/>
      <dgm:spPr/>
    </dgm:pt>
    <dgm:pt modelId="{4D65437B-0DAA-41AD-BA20-072658D59F67}" type="pres">
      <dgm:prSet presAssocID="{B7292BEE-1E2F-4EAC-80C4-10868DB2CAF6}" presName="bgRect" presStyleLbl="bgShp" presStyleIdx="1" presStyleCnt="3"/>
      <dgm:spPr/>
    </dgm:pt>
    <dgm:pt modelId="{8EE49E69-63B8-4B6B-89E2-B93A46BDD001}" type="pres">
      <dgm:prSet presAssocID="{B7292BEE-1E2F-4EAC-80C4-10868DB2CAF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ty"/>
        </a:ext>
      </dgm:extLst>
    </dgm:pt>
    <dgm:pt modelId="{344A27AC-51E9-414B-A064-5246734C7C23}" type="pres">
      <dgm:prSet presAssocID="{B7292BEE-1E2F-4EAC-80C4-10868DB2CAF6}" presName="spaceRect" presStyleCnt="0"/>
      <dgm:spPr/>
    </dgm:pt>
    <dgm:pt modelId="{9F502C8A-8522-4E06-A4F5-CA7F36B43C5D}" type="pres">
      <dgm:prSet presAssocID="{B7292BEE-1E2F-4EAC-80C4-10868DB2CAF6}" presName="parTx" presStyleLbl="revTx" presStyleIdx="1" presStyleCnt="5">
        <dgm:presLayoutVars>
          <dgm:chMax val="0"/>
          <dgm:chPref val="0"/>
        </dgm:presLayoutVars>
      </dgm:prSet>
      <dgm:spPr/>
    </dgm:pt>
    <dgm:pt modelId="{7B27C4BB-7D8F-4DC3-BE38-FA33460C424A}" type="pres">
      <dgm:prSet presAssocID="{B7292BEE-1E2F-4EAC-80C4-10868DB2CAF6}" presName="desTx" presStyleLbl="revTx" presStyleIdx="2" presStyleCnt="5">
        <dgm:presLayoutVars/>
      </dgm:prSet>
      <dgm:spPr/>
    </dgm:pt>
    <dgm:pt modelId="{0B1A7E21-260D-4F8E-BCB9-C80E2424C29C}" type="pres">
      <dgm:prSet presAssocID="{DD3A4D50-41DE-4D16-BEF3-A6B4259354E4}" presName="sibTrans" presStyleCnt="0"/>
      <dgm:spPr/>
    </dgm:pt>
    <dgm:pt modelId="{E25CBD1D-E63C-4536-B09D-A3C9BC61562E}" type="pres">
      <dgm:prSet presAssocID="{6313D946-3CD4-4BE2-804C-5B9A4DF13B20}" presName="compNode" presStyleCnt="0"/>
      <dgm:spPr/>
    </dgm:pt>
    <dgm:pt modelId="{27865AA6-F69F-4218-9651-1B3C24FCACCE}" type="pres">
      <dgm:prSet presAssocID="{6313D946-3CD4-4BE2-804C-5B9A4DF13B20}" presName="bgRect" presStyleLbl="bgShp" presStyleIdx="2" presStyleCnt="3"/>
      <dgm:spPr/>
    </dgm:pt>
    <dgm:pt modelId="{94434A30-DAC1-4163-A66C-68A6A7C1A4A0}" type="pres">
      <dgm:prSet presAssocID="{6313D946-3CD4-4BE2-804C-5B9A4DF13B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Checklist"/>
        </a:ext>
      </dgm:extLst>
    </dgm:pt>
    <dgm:pt modelId="{9AD7FF0C-6AA8-498D-927E-1CA381B2AAA5}" type="pres">
      <dgm:prSet presAssocID="{6313D946-3CD4-4BE2-804C-5B9A4DF13B20}" presName="spaceRect" presStyleCnt="0"/>
      <dgm:spPr/>
    </dgm:pt>
    <dgm:pt modelId="{832188E7-E569-45DB-B19A-E603F759CEF5}" type="pres">
      <dgm:prSet presAssocID="{6313D946-3CD4-4BE2-804C-5B9A4DF13B20}" presName="parTx" presStyleLbl="revTx" presStyleIdx="3" presStyleCnt="5">
        <dgm:presLayoutVars>
          <dgm:chMax val="0"/>
          <dgm:chPref val="0"/>
        </dgm:presLayoutVars>
      </dgm:prSet>
      <dgm:spPr/>
    </dgm:pt>
    <dgm:pt modelId="{8211EED0-548E-469E-8B44-992E6EF738C0}" type="pres">
      <dgm:prSet presAssocID="{6313D946-3CD4-4BE2-804C-5B9A4DF13B20}" presName="desTx" presStyleLbl="revTx" presStyleIdx="4" presStyleCnt="5">
        <dgm:presLayoutVars/>
      </dgm:prSet>
      <dgm:spPr/>
    </dgm:pt>
  </dgm:ptLst>
  <dgm:cxnLst>
    <dgm:cxn modelId="{D735B204-CC74-426F-B2C7-2955E237EF27}" srcId="{6313D946-3CD4-4BE2-804C-5B9A4DF13B20}" destId="{488C49FE-6B12-49E2-94C9-303E4F8F6CBC}" srcOrd="2" destOrd="0" parTransId="{1320090C-34CB-4035-88E8-3E33013AB7CD}" sibTransId="{770098AA-1CBE-44FE-A0B8-13DD1E2DD017}"/>
    <dgm:cxn modelId="{37AC3A08-3429-4C21-A296-C4B481ACEAED}" srcId="{6313D946-3CD4-4BE2-804C-5B9A4DF13B20}" destId="{13732746-C886-4E74-90CD-C831B17A8316}" srcOrd="1" destOrd="0" parTransId="{93B32E0F-7A44-4FC6-AC80-3D0B59405505}" sibTransId="{64A23B98-3343-4E47-9232-4E9D83B93B79}"/>
    <dgm:cxn modelId="{28EAD418-4059-4385-A204-B861FBF1639A}" srcId="{B7292BEE-1E2F-4EAC-80C4-10868DB2CAF6}" destId="{4B2942D8-9000-46DD-8A24-19531167A920}" srcOrd="0" destOrd="0" parTransId="{587F0235-679E-4D2F-A8A6-C15B02CA9E07}" sibTransId="{314CD08D-B92E-4FA6-AAE4-A27956D75AE4}"/>
    <dgm:cxn modelId="{40871A23-050E-4A48-A58B-EF9CE0E3032D}" type="presOf" srcId="{13732746-C886-4E74-90CD-C831B17A8316}" destId="{8211EED0-548E-469E-8B44-992E6EF738C0}" srcOrd="0" destOrd="1" presId="urn:microsoft.com/office/officeart/2018/2/layout/IconVerticalSolidList"/>
    <dgm:cxn modelId="{EBCF1E34-E428-468A-B596-807819F403F1}" srcId="{B7292BEE-1E2F-4EAC-80C4-10868DB2CAF6}" destId="{30AB23EF-14C7-4178-8CEC-6A0B865E944F}" srcOrd="2" destOrd="0" parTransId="{FD89D4DC-28C8-4312-B5C0-7CCF0B1E164C}" sibTransId="{5D439E08-6A4A-4D16-80E8-58D3918D7245}"/>
    <dgm:cxn modelId="{79535535-666F-4421-BF7C-244F9C03B228}" srcId="{B7292BEE-1E2F-4EAC-80C4-10868DB2CAF6}" destId="{C5C1D3EA-DFA3-4C67-B51A-C63C11676046}" srcOrd="3" destOrd="0" parTransId="{4C5FF405-A52D-4670-8DAC-650984F32145}" sibTransId="{2FFBC9C1-A577-452C-A571-45D1CA5A6033}"/>
    <dgm:cxn modelId="{D253EA3A-EEDD-4FD1-9D7A-9D6A436EF0C6}" srcId="{B7292BEE-1E2F-4EAC-80C4-10868DB2CAF6}" destId="{60631732-F6D0-4D85-8105-479F4E753932}" srcOrd="1" destOrd="0" parTransId="{4B46E4EF-9AC9-4E0F-A6D3-488DA97F5A22}" sibTransId="{53BBB80E-EF5F-4BC8-BB9C-2A6D3720FA59}"/>
    <dgm:cxn modelId="{578D8A68-0540-4E18-835B-142CEC1071CB}" srcId="{DD0AD20C-08F4-4C73-8882-6E619E4BF063}" destId="{B7292BEE-1E2F-4EAC-80C4-10868DB2CAF6}" srcOrd="1" destOrd="0" parTransId="{C0CDE97C-B9FE-4DBB-80AC-ED2965D6B9E0}" sibTransId="{DD3A4D50-41DE-4D16-BEF3-A6B4259354E4}"/>
    <dgm:cxn modelId="{36FD5374-C92C-4F0F-BBE4-A274FA36E1D2}" type="presOf" srcId="{4B2942D8-9000-46DD-8A24-19531167A920}" destId="{7B27C4BB-7D8F-4DC3-BE38-FA33460C424A}" srcOrd="0" destOrd="0" presId="urn:microsoft.com/office/officeart/2018/2/layout/IconVerticalSolidList"/>
    <dgm:cxn modelId="{A3E80E84-81DA-480C-9B15-D0FB14E61EE7}" type="presOf" srcId="{C5C1D3EA-DFA3-4C67-B51A-C63C11676046}" destId="{7B27C4BB-7D8F-4DC3-BE38-FA33460C424A}" srcOrd="0" destOrd="3" presId="urn:microsoft.com/office/officeart/2018/2/layout/IconVerticalSolidList"/>
    <dgm:cxn modelId="{2BDF049C-E994-4BF0-B04C-22CB2B957DC8}" type="presOf" srcId="{D75AFD5F-BABE-4F29-974A-387908A131BD}" destId="{AC99FA88-0C9E-44A9-91E7-A0C0C5DC51FF}" srcOrd="0" destOrd="0" presId="urn:microsoft.com/office/officeart/2018/2/layout/IconVerticalSolidList"/>
    <dgm:cxn modelId="{7591C59F-1E09-4891-9168-5AF2AED82146}" srcId="{DD0AD20C-08F4-4C73-8882-6E619E4BF063}" destId="{D75AFD5F-BABE-4F29-974A-387908A131BD}" srcOrd="0" destOrd="0" parTransId="{40412D86-0EA1-4E78-AF94-CB6D19546743}" sibTransId="{C4DAD7EC-64DB-46F7-A0A2-5C1896573444}"/>
    <dgm:cxn modelId="{4FDD20BD-74E3-432D-92DF-D0095950008A}" type="presOf" srcId="{B7292BEE-1E2F-4EAC-80C4-10868DB2CAF6}" destId="{9F502C8A-8522-4E06-A4F5-CA7F36B43C5D}" srcOrd="0" destOrd="0" presId="urn:microsoft.com/office/officeart/2018/2/layout/IconVerticalSolidList"/>
    <dgm:cxn modelId="{1D84CFC2-119B-4B2F-BA50-A1A36308A8C3}" srcId="{6313D946-3CD4-4BE2-804C-5B9A4DF13B20}" destId="{3C28DAD0-FAD5-4131-968A-CCA99FE6AB28}" srcOrd="0" destOrd="0" parTransId="{40BF72D5-C676-4656-A3CD-9F87D88FD72B}" sibTransId="{731D9652-007E-4261-9E25-822C92804E8C}"/>
    <dgm:cxn modelId="{7B812DC5-CE07-4DB0-BF3E-443DDFB60E2F}" srcId="{DD0AD20C-08F4-4C73-8882-6E619E4BF063}" destId="{6313D946-3CD4-4BE2-804C-5B9A4DF13B20}" srcOrd="2" destOrd="0" parTransId="{CA7E62E5-9CBA-4E3F-9800-9F61AF09052E}" sibTransId="{BB3DD43E-A727-497E-BBF9-2F92FA09C6AF}"/>
    <dgm:cxn modelId="{0D81B1C7-9195-4D1A-90A7-50D96120CFF0}" type="presOf" srcId="{6313D946-3CD4-4BE2-804C-5B9A4DF13B20}" destId="{832188E7-E569-45DB-B19A-E603F759CEF5}" srcOrd="0" destOrd="0" presId="urn:microsoft.com/office/officeart/2018/2/layout/IconVerticalSolidList"/>
    <dgm:cxn modelId="{A67CCDCD-BC53-4E4F-A9BD-51EE9A20988A}" type="presOf" srcId="{60631732-F6D0-4D85-8105-479F4E753932}" destId="{7B27C4BB-7D8F-4DC3-BE38-FA33460C424A}" srcOrd="0" destOrd="1" presId="urn:microsoft.com/office/officeart/2018/2/layout/IconVerticalSolidList"/>
    <dgm:cxn modelId="{E7E810D2-3DAE-4680-AE41-53041DA5F85F}" type="presOf" srcId="{30AB23EF-14C7-4178-8CEC-6A0B865E944F}" destId="{7B27C4BB-7D8F-4DC3-BE38-FA33460C424A}" srcOrd="0" destOrd="2" presId="urn:microsoft.com/office/officeart/2018/2/layout/IconVerticalSolidList"/>
    <dgm:cxn modelId="{1F5C7BE9-70FB-45C7-BE2C-887A7D08E323}" type="presOf" srcId="{488C49FE-6B12-49E2-94C9-303E4F8F6CBC}" destId="{8211EED0-548E-469E-8B44-992E6EF738C0}" srcOrd="0" destOrd="2" presId="urn:microsoft.com/office/officeart/2018/2/layout/IconVerticalSolidList"/>
    <dgm:cxn modelId="{CAFF5FEF-76AE-4EDB-94D0-9375594A560E}" type="presOf" srcId="{DD0AD20C-08F4-4C73-8882-6E619E4BF063}" destId="{448F8BB5-90FC-4A7F-A9FA-6566C0069897}" srcOrd="0" destOrd="0" presId="urn:microsoft.com/office/officeart/2018/2/layout/IconVerticalSolidList"/>
    <dgm:cxn modelId="{A37D60F5-E6B7-44E4-A565-806D570F2535}" type="presOf" srcId="{3C28DAD0-FAD5-4131-968A-CCA99FE6AB28}" destId="{8211EED0-548E-469E-8B44-992E6EF738C0}" srcOrd="0" destOrd="0" presId="urn:microsoft.com/office/officeart/2018/2/layout/IconVerticalSolidList"/>
    <dgm:cxn modelId="{B19CCA84-FE58-424E-B07B-999A4CC07BF0}" type="presParOf" srcId="{448F8BB5-90FC-4A7F-A9FA-6566C0069897}" destId="{C34C9335-CD4C-4AD9-A5F2-83D6CE69C6DA}" srcOrd="0" destOrd="0" presId="urn:microsoft.com/office/officeart/2018/2/layout/IconVerticalSolidList"/>
    <dgm:cxn modelId="{05580827-E988-405A-B8C4-0534F888D4DA}" type="presParOf" srcId="{C34C9335-CD4C-4AD9-A5F2-83D6CE69C6DA}" destId="{7F58EC27-25F9-4206-BD72-E09A54D75594}" srcOrd="0" destOrd="0" presId="urn:microsoft.com/office/officeart/2018/2/layout/IconVerticalSolidList"/>
    <dgm:cxn modelId="{356738E2-D07C-4F68-AE27-017696F3DB04}" type="presParOf" srcId="{C34C9335-CD4C-4AD9-A5F2-83D6CE69C6DA}" destId="{44E220AA-4C3B-4175-8293-05A9AD82B56D}" srcOrd="1" destOrd="0" presId="urn:microsoft.com/office/officeart/2018/2/layout/IconVerticalSolidList"/>
    <dgm:cxn modelId="{AC9BBA21-5012-466A-ABAE-C4F8084F74ED}" type="presParOf" srcId="{C34C9335-CD4C-4AD9-A5F2-83D6CE69C6DA}" destId="{542F3E04-7005-46CC-9A09-049D80B320E2}" srcOrd="2" destOrd="0" presId="urn:microsoft.com/office/officeart/2018/2/layout/IconVerticalSolidList"/>
    <dgm:cxn modelId="{49584CAD-6954-4A82-AA3D-C226BFE3F2B8}" type="presParOf" srcId="{C34C9335-CD4C-4AD9-A5F2-83D6CE69C6DA}" destId="{AC99FA88-0C9E-44A9-91E7-A0C0C5DC51FF}" srcOrd="3" destOrd="0" presId="urn:microsoft.com/office/officeart/2018/2/layout/IconVerticalSolidList"/>
    <dgm:cxn modelId="{DA8913D4-EDFB-443A-A875-90BD1C866A72}" type="presParOf" srcId="{448F8BB5-90FC-4A7F-A9FA-6566C0069897}" destId="{3A180776-9FA1-4EE8-9866-941C7371940D}" srcOrd="1" destOrd="0" presId="urn:microsoft.com/office/officeart/2018/2/layout/IconVerticalSolidList"/>
    <dgm:cxn modelId="{5952B41B-3BB8-4F73-89BC-94605B3073E2}" type="presParOf" srcId="{448F8BB5-90FC-4A7F-A9FA-6566C0069897}" destId="{C779B425-FFB8-475E-9809-EC3BDB2E27A3}" srcOrd="2" destOrd="0" presId="urn:microsoft.com/office/officeart/2018/2/layout/IconVerticalSolidList"/>
    <dgm:cxn modelId="{AEA60283-42DE-4549-BEC1-A995B7BB3B3C}" type="presParOf" srcId="{C779B425-FFB8-475E-9809-EC3BDB2E27A3}" destId="{4D65437B-0DAA-41AD-BA20-072658D59F67}" srcOrd="0" destOrd="0" presId="urn:microsoft.com/office/officeart/2018/2/layout/IconVerticalSolidList"/>
    <dgm:cxn modelId="{51DAFB0F-D360-430C-9342-E3F28DC7C9F8}" type="presParOf" srcId="{C779B425-FFB8-475E-9809-EC3BDB2E27A3}" destId="{8EE49E69-63B8-4B6B-89E2-B93A46BDD001}" srcOrd="1" destOrd="0" presId="urn:microsoft.com/office/officeart/2018/2/layout/IconVerticalSolidList"/>
    <dgm:cxn modelId="{7843000A-BA42-41BD-BCC9-8CE6FDEEBEF4}" type="presParOf" srcId="{C779B425-FFB8-475E-9809-EC3BDB2E27A3}" destId="{344A27AC-51E9-414B-A064-5246734C7C23}" srcOrd="2" destOrd="0" presId="urn:microsoft.com/office/officeart/2018/2/layout/IconVerticalSolidList"/>
    <dgm:cxn modelId="{08754C24-ECBF-4F78-B789-7F5F21672DB8}" type="presParOf" srcId="{C779B425-FFB8-475E-9809-EC3BDB2E27A3}" destId="{9F502C8A-8522-4E06-A4F5-CA7F36B43C5D}" srcOrd="3" destOrd="0" presId="urn:microsoft.com/office/officeart/2018/2/layout/IconVerticalSolidList"/>
    <dgm:cxn modelId="{1FF210D3-BAFD-40D9-9018-082D58048B02}" type="presParOf" srcId="{C779B425-FFB8-475E-9809-EC3BDB2E27A3}" destId="{7B27C4BB-7D8F-4DC3-BE38-FA33460C424A}" srcOrd="4" destOrd="0" presId="urn:microsoft.com/office/officeart/2018/2/layout/IconVerticalSolidList"/>
    <dgm:cxn modelId="{07E4A678-A800-4DC7-802D-2055410FD337}" type="presParOf" srcId="{448F8BB5-90FC-4A7F-A9FA-6566C0069897}" destId="{0B1A7E21-260D-4F8E-BCB9-C80E2424C29C}" srcOrd="3" destOrd="0" presId="urn:microsoft.com/office/officeart/2018/2/layout/IconVerticalSolidList"/>
    <dgm:cxn modelId="{46E76E17-38F5-4E63-8C39-C94FF28F2673}" type="presParOf" srcId="{448F8BB5-90FC-4A7F-A9FA-6566C0069897}" destId="{E25CBD1D-E63C-4536-B09D-A3C9BC61562E}" srcOrd="4" destOrd="0" presId="urn:microsoft.com/office/officeart/2018/2/layout/IconVerticalSolidList"/>
    <dgm:cxn modelId="{DF3FC12D-E909-4034-B9BF-51964061E8AD}" type="presParOf" srcId="{E25CBD1D-E63C-4536-B09D-A3C9BC61562E}" destId="{27865AA6-F69F-4218-9651-1B3C24FCACCE}" srcOrd="0" destOrd="0" presId="urn:microsoft.com/office/officeart/2018/2/layout/IconVerticalSolidList"/>
    <dgm:cxn modelId="{854EFF6C-A548-4BA3-BB6C-DFD3A5CCA003}" type="presParOf" srcId="{E25CBD1D-E63C-4536-B09D-A3C9BC61562E}" destId="{94434A30-DAC1-4163-A66C-68A6A7C1A4A0}" srcOrd="1" destOrd="0" presId="urn:microsoft.com/office/officeart/2018/2/layout/IconVerticalSolidList"/>
    <dgm:cxn modelId="{244E5128-9D50-4E97-BA57-B310317CDA3F}" type="presParOf" srcId="{E25CBD1D-E63C-4536-B09D-A3C9BC61562E}" destId="{9AD7FF0C-6AA8-498D-927E-1CA381B2AAA5}" srcOrd="2" destOrd="0" presId="urn:microsoft.com/office/officeart/2018/2/layout/IconVerticalSolidList"/>
    <dgm:cxn modelId="{C7490DF4-8208-4347-9B7E-780F16C9B0C1}" type="presParOf" srcId="{E25CBD1D-E63C-4536-B09D-A3C9BC61562E}" destId="{832188E7-E569-45DB-B19A-E603F759CEF5}" srcOrd="3" destOrd="0" presId="urn:microsoft.com/office/officeart/2018/2/layout/IconVerticalSolidList"/>
    <dgm:cxn modelId="{FBFD6DA0-43D6-4BCE-B4EF-C1C831BEDD8A}" type="presParOf" srcId="{E25CBD1D-E63C-4536-B09D-A3C9BC61562E}" destId="{8211EED0-548E-469E-8B44-992E6EF738C0}"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8EC27-25F9-4206-BD72-E09A54D75594}">
      <dsp:nvSpPr>
        <dsp:cNvPr id="0" name=""/>
        <dsp:cNvSpPr/>
      </dsp:nvSpPr>
      <dsp:spPr>
        <a:xfrm>
          <a:off x="0" y="3447"/>
          <a:ext cx="7899399"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E220AA-4C3B-4175-8293-05A9AD82B56D}">
      <dsp:nvSpPr>
        <dsp:cNvPr id="0" name=""/>
        <dsp:cNvSpPr/>
      </dsp:nvSpPr>
      <dsp:spPr>
        <a:xfrm>
          <a:off x="487717" y="366213"/>
          <a:ext cx="886759" cy="8867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99FA88-0C9E-44A9-91E7-A0C0C5DC51FF}">
      <dsp:nvSpPr>
        <dsp:cNvPr id="0" name=""/>
        <dsp:cNvSpPr/>
      </dsp:nvSpPr>
      <dsp:spPr>
        <a:xfrm>
          <a:off x="1862195" y="3447"/>
          <a:ext cx="6035383"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666750">
            <a:lnSpc>
              <a:spcPct val="100000"/>
            </a:lnSpc>
            <a:spcBef>
              <a:spcPct val="0"/>
            </a:spcBef>
            <a:spcAft>
              <a:spcPct val="35000"/>
            </a:spcAft>
            <a:buNone/>
          </a:pPr>
          <a:r>
            <a:rPr lang="en-US" sz="1500" kern="1200" dirty="0"/>
            <a:t>In order to answer the bigger question– “</a:t>
          </a:r>
          <a:r>
            <a:rPr lang="en-US" sz="1500" b="1" i="1" kern="1200" dirty="0"/>
            <a:t>Based on price and ratings, which is a more favorable option for lodging: Airbnb vs Hotel</a:t>
          </a:r>
          <a:r>
            <a:rPr lang="en-US" sz="1500" kern="1200" dirty="0"/>
            <a:t>?”– we need to ask additional  questions.</a:t>
          </a:r>
        </a:p>
      </dsp:txBody>
      <dsp:txXfrm>
        <a:off x="1862195" y="3447"/>
        <a:ext cx="6035383" cy="1612290"/>
      </dsp:txXfrm>
    </dsp:sp>
    <dsp:sp modelId="{4D65437B-0DAA-41AD-BA20-072658D59F67}">
      <dsp:nvSpPr>
        <dsp:cNvPr id="0" name=""/>
        <dsp:cNvSpPr/>
      </dsp:nvSpPr>
      <dsp:spPr>
        <a:xfrm>
          <a:off x="0" y="2018810"/>
          <a:ext cx="7899399"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E49E69-63B8-4B6B-89E2-B93A46BDD001}">
      <dsp:nvSpPr>
        <dsp:cNvPr id="0" name=""/>
        <dsp:cNvSpPr/>
      </dsp:nvSpPr>
      <dsp:spPr>
        <a:xfrm>
          <a:off x="487717" y="2381576"/>
          <a:ext cx="886759" cy="8867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F502C8A-8522-4E06-A4F5-CA7F36B43C5D}">
      <dsp:nvSpPr>
        <dsp:cNvPr id="0" name=""/>
        <dsp:cNvSpPr/>
      </dsp:nvSpPr>
      <dsp:spPr>
        <a:xfrm>
          <a:off x="1862195" y="2018810"/>
          <a:ext cx="3554729"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666750">
            <a:lnSpc>
              <a:spcPct val="100000"/>
            </a:lnSpc>
            <a:spcBef>
              <a:spcPct val="0"/>
            </a:spcBef>
            <a:spcAft>
              <a:spcPct val="35000"/>
            </a:spcAft>
            <a:buNone/>
          </a:pPr>
          <a:r>
            <a:rPr lang="en-US" sz="1500" kern="1200" dirty="0"/>
            <a:t>Recap of research questions:</a:t>
          </a:r>
        </a:p>
      </dsp:txBody>
      <dsp:txXfrm>
        <a:off x="1862195" y="2018810"/>
        <a:ext cx="3554729" cy="1612290"/>
      </dsp:txXfrm>
    </dsp:sp>
    <dsp:sp modelId="{7B27C4BB-7D8F-4DC3-BE38-FA33460C424A}">
      <dsp:nvSpPr>
        <dsp:cNvPr id="0" name=""/>
        <dsp:cNvSpPr/>
      </dsp:nvSpPr>
      <dsp:spPr>
        <a:xfrm>
          <a:off x="5416924" y="2018810"/>
          <a:ext cx="2480653"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100000"/>
            </a:lnSpc>
            <a:spcBef>
              <a:spcPct val="0"/>
            </a:spcBef>
            <a:spcAft>
              <a:spcPct val="35000"/>
            </a:spcAft>
            <a:buNone/>
          </a:pPr>
          <a:r>
            <a:rPr lang="en-US" sz="1100" i="1" kern="1200" dirty="0"/>
            <a:t> Locations  effect on price and ratings of Hotels vs Airbnb?</a:t>
          </a:r>
          <a:endParaRPr lang="en-US" sz="1100" kern="1200" dirty="0"/>
        </a:p>
        <a:p>
          <a:pPr marL="0" lvl="0" indent="0" algn="l" defTabSz="488950">
            <a:lnSpc>
              <a:spcPct val="100000"/>
            </a:lnSpc>
            <a:spcBef>
              <a:spcPct val="0"/>
            </a:spcBef>
            <a:spcAft>
              <a:spcPct val="35000"/>
            </a:spcAft>
            <a:buNone/>
          </a:pPr>
          <a:r>
            <a:rPr lang="en-US" sz="1100" i="1" kern="1200" dirty="0"/>
            <a:t>Compare lodging </a:t>
          </a:r>
          <a:r>
            <a:rPr lang="en-US" sz="1100" i="1" kern="1200"/>
            <a:t>fees differ city </a:t>
          </a:r>
          <a:r>
            <a:rPr lang="en-US" sz="1100" i="1" kern="1200" dirty="0"/>
            <a:t>to city and neighborhood to neighborhood in the same city?</a:t>
          </a:r>
          <a:endParaRPr lang="en-US" sz="1100" kern="1200" dirty="0"/>
        </a:p>
        <a:p>
          <a:pPr marL="0" lvl="0" indent="0" algn="l" defTabSz="488950">
            <a:lnSpc>
              <a:spcPct val="100000"/>
            </a:lnSpc>
            <a:spcBef>
              <a:spcPct val="0"/>
            </a:spcBef>
            <a:spcAft>
              <a:spcPct val="35000"/>
            </a:spcAft>
            <a:buNone/>
          </a:pPr>
          <a:r>
            <a:rPr lang="en-US" sz="1100" i="1" kern="1200" dirty="0"/>
            <a:t>Greater # of lodging listings in a single city: Airbnb vs Hotel</a:t>
          </a:r>
          <a:endParaRPr lang="en-US" sz="1100" kern="1200" dirty="0"/>
        </a:p>
        <a:p>
          <a:pPr marL="0" lvl="0" indent="0" algn="l" defTabSz="488950">
            <a:lnSpc>
              <a:spcPct val="100000"/>
            </a:lnSpc>
            <a:spcBef>
              <a:spcPct val="0"/>
            </a:spcBef>
            <a:spcAft>
              <a:spcPct val="35000"/>
            </a:spcAft>
            <a:buNone/>
          </a:pPr>
          <a:r>
            <a:rPr lang="en-US" sz="1100" kern="1200" dirty="0"/>
            <a:t>Prices correlation with ratings</a:t>
          </a:r>
        </a:p>
      </dsp:txBody>
      <dsp:txXfrm>
        <a:off x="5416924" y="2018810"/>
        <a:ext cx="2480653" cy="1612290"/>
      </dsp:txXfrm>
    </dsp:sp>
    <dsp:sp modelId="{27865AA6-F69F-4218-9651-1B3C24FCACCE}">
      <dsp:nvSpPr>
        <dsp:cNvPr id="0" name=""/>
        <dsp:cNvSpPr/>
      </dsp:nvSpPr>
      <dsp:spPr>
        <a:xfrm>
          <a:off x="0" y="4034173"/>
          <a:ext cx="7899399" cy="16122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4434A30-DAC1-4163-A66C-68A6A7C1A4A0}">
      <dsp:nvSpPr>
        <dsp:cNvPr id="0" name=""/>
        <dsp:cNvSpPr/>
      </dsp:nvSpPr>
      <dsp:spPr>
        <a:xfrm>
          <a:off x="487717" y="4396939"/>
          <a:ext cx="886759" cy="8867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32188E7-E569-45DB-B19A-E603F759CEF5}">
      <dsp:nvSpPr>
        <dsp:cNvPr id="0" name=""/>
        <dsp:cNvSpPr/>
      </dsp:nvSpPr>
      <dsp:spPr>
        <a:xfrm>
          <a:off x="1862195" y="4034173"/>
          <a:ext cx="3554729"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666750">
            <a:lnSpc>
              <a:spcPct val="100000"/>
            </a:lnSpc>
            <a:spcBef>
              <a:spcPct val="0"/>
            </a:spcBef>
            <a:spcAft>
              <a:spcPct val="35000"/>
            </a:spcAft>
            <a:buNone/>
          </a:pPr>
          <a:r>
            <a:rPr lang="en-US" sz="1500" kern="1200" dirty="0"/>
            <a:t>In order to determine which is overall a better lodging choice: Airbnb vs Hotel, we must look at data to compare and contrast  important factors an individual may consider before making a choice:</a:t>
          </a:r>
        </a:p>
      </dsp:txBody>
      <dsp:txXfrm>
        <a:off x="1862195" y="4034173"/>
        <a:ext cx="3554729" cy="1612290"/>
      </dsp:txXfrm>
    </dsp:sp>
    <dsp:sp modelId="{8211EED0-548E-469E-8B44-992E6EF738C0}">
      <dsp:nvSpPr>
        <dsp:cNvPr id="0" name=""/>
        <dsp:cNvSpPr/>
      </dsp:nvSpPr>
      <dsp:spPr>
        <a:xfrm>
          <a:off x="5416924" y="4034173"/>
          <a:ext cx="2480653" cy="161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34" tIns="170634" rIns="170634" bIns="170634" numCol="1" spcCol="1270" anchor="ctr" anchorCtr="0">
          <a:noAutofit/>
        </a:bodyPr>
        <a:lstStyle/>
        <a:p>
          <a:pPr marL="0" lvl="0" indent="0" algn="l" defTabSz="488950">
            <a:lnSpc>
              <a:spcPct val="100000"/>
            </a:lnSpc>
            <a:spcBef>
              <a:spcPct val="0"/>
            </a:spcBef>
            <a:spcAft>
              <a:spcPct val="35000"/>
            </a:spcAft>
            <a:buNone/>
          </a:pPr>
          <a:r>
            <a:rPr lang="en-US" sz="1100" kern="1200" dirty="0"/>
            <a:t>Location- We chose 8 major cities (US and Internationally) to compare how location effects prices and ratings </a:t>
          </a:r>
        </a:p>
        <a:p>
          <a:pPr marL="0" lvl="0" indent="0" algn="l" defTabSz="488950">
            <a:lnSpc>
              <a:spcPct val="100000"/>
            </a:lnSpc>
            <a:spcBef>
              <a:spcPct val="0"/>
            </a:spcBef>
            <a:spcAft>
              <a:spcPct val="35000"/>
            </a:spcAft>
            <a:buNone/>
          </a:pPr>
          <a:r>
            <a:rPr lang="en-US" sz="1100" kern="1200" dirty="0"/>
            <a:t>Price- We observed fees for both Hotels and Airbnb in different locations to research which location has the highest and lowest fees for lodging</a:t>
          </a:r>
        </a:p>
        <a:p>
          <a:pPr marL="0" lvl="0" indent="0" algn="l" defTabSz="488950">
            <a:lnSpc>
              <a:spcPct val="100000"/>
            </a:lnSpc>
            <a:spcBef>
              <a:spcPct val="0"/>
            </a:spcBef>
            <a:spcAft>
              <a:spcPct val="35000"/>
            </a:spcAft>
            <a:buNone/>
          </a:pPr>
          <a:r>
            <a:rPr lang="en-US" sz="1100" kern="1200" dirty="0"/>
            <a:t>Ratings – We observed how ratings differ for Hotels and </a:t>
          </a:r>
          <a:r>
            <a:rPr lang="en-US" sz="1100" kern="1200" dirty="0" err="1"/>
            <a:t>Airbnbs</a:t>
          </a:r>
          <a:r>
            <a:rPr lang="en-US" sz="1100" kern="1200" dirty="0"/>
            <a:t> and how ratings also differ for both in different cities and different neighborhoods within cities</a:t>
          </a:r>
        </a:p>
      </dsp:txBody>
      <dsp:txXfrm>
        <a:off x="5416924" y="4034173"/>
        <a:ext cx="2480653" cy="161229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E9D9926-B95F-4A13-B612-88BB5E1EC7FB}"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66365-47C0-4E17-80D3-CFB4B19685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6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D9926-B95F-4A13-B612-88BB5E1EC7FB}"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3900690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D9926-B95F-4A13-B612-88BB5E1EC7FB}"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312254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E9D9926-B95F-4A13-B612-88BB5E1EC7FB}"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148451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E9D9926-B95F-4A13-B612-88BB5E1EC7FB}" type="datetimeFigureOut">
              <a:rPr lang="en-US" smtClean="0"/>
              <a:t>3/30/2019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666365-47C0-4E17-80D3-CFB4B196853A}"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5807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E9D9926-B95F-4A13-B612-88BB5E1EC7FB}" type="datetimeFigureOut">
              <a:rPr lang="en-US" smtClean="0"/>
              <a:t>3/30/2019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2099290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E9D9926-B95F-4A13-B612-88BB5E1EC7FB}" type="datetimeFigureOut">
              <a:rPr lang="en-US" smtClean="0"/>
              <a:t>3/30/2019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537662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E9D9926-B95F-4A13-B612-88BB5E1EC7FB}" type="datetimeFigureOut">
              <a:rPr lang="en-US" smtClean="0"/>
              <a:t>3/30/2019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79668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E9D9926-B95F-4A13-B612-88BB5E1EC7FB}" type="datetimeFigureOut">
              <a:rPr lang="en-US" smtClean="0"/>
              <a:t>3/30/2019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749415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E9D9926-B95F-4A13-B612-88BB5E1EC7FB}" type="datetimeFigureOut">
              <a:rPr lang="en-US" smtClean="0"/>
              <a:t>3/30/2019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0666365-47C0-4E17-80D3-CFB4B196853A}" type="slidenum">
              <a:rPr lang="en-US" smtClean="0"/>
              <a:t>‹#›</a:t>
            </a:fld>
            <a:endParaRPr lang="en-US"/>
          </a:p>
        </p:txBody>
      </p:sp>
    </p:spTree>
    <p:extLst>
      <p:ext uri="{BB962C8B-B14F-4D97-AF65-F5344CB8AC3E}">
        <p14:creationId xmlns:p14="http://schemas.microsoft.com/office/powerpoint/2010/main" val="2671831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9D9926-B95F-4A13-B612-88BB5E1EC7FB}" type="datetimeFigureOut">
              <a:rPr lang="en-US" smtClean="0"/>
              <a:t>3/30/2019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666365-47C0-4E17-80D3-CFB4B196853A}" type="slidenum">
              <a:rPr lang="en-US" smtClean="0"/>
              <a:t>‹#›</a:t>
            </a:fld>
            <a:endParaRPr lang="en-US"/>
          </a:p>
        </p:txBody>
      </p:sp>
    </p:spTree>
    <p:extLst>
      <p:ext uri="{BB962C8B-B14F-4D97-AF65-F5344CB8AC3E}">
        <p14:creationId xmlns:p14="http://schemas.microsoft.com/office/powerpoint/2010/main" val="2861310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E9D9926-B95F-4A13-B612-88BB5E1EC7FB}" type="datetimeFigureOut">
              <a:rPr lang="en-US" smtClean="0"/>
              <a:t>3/30/2019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0666365-47C0-4E17-80D3-CFB4B196853A}"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875777"/>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tripadvisor.com/" TargetMode="External"/><Relationship Id="rId2" Type="http://schemas.openxmlformats.org/officeDocument/2006/relationships/hyperlink" Target="https://github.com/lucasmonteiro001/free-world-hotel-database/blob/master/hotels.csv.zip" TargetMode="Externa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ucasmonteiro001/free-world-hotel-database/blob/master/hotels.csv.zip" TargetMode="External"/><Relationship Id="rId2" Type="http://schemas.openxmlformats.org/officeDocument/2006/relationships/hyperlink" Target="http://insideairbnb.com/get-the-data.html" TargetMode="Externa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9">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419859-4E1B-44C0-BD42-1B4EB0F8FADB}"/>
              </a:ext>
            </a:extLst>
          </p:cNvPr>
          <p:cNvSpPr>
            <a:spLocks noGrp="1"/>
          </p:cNvSpPr>
          <p:nvPr>
            <p:ph type="ctrTitle"/>
          </p:nvPr>
        </p:nvSpPr>
        <p:spPr>
          <a:xfrm>
            <a:off x="633999" y="4550229"/>
            <a:ext cx="10909073" cy="1057655"/>
          </a:xfrm>
        </p:spPr>
        <p:txBody>
          <a:bodyPr>
            <a:normAutofit/>
          </a:bodyPr>
          <a:lstStyle/>
          <a:p>
            <a:r>
              <a:rPr lang="en-US" sz="5100" dirty="0"/>
              <a:t>Airbnb vs Hotels: Where will you stay?  </a:t>
            </a:r>
          </a:p>
        </p:txBody>
      </p:sp>
      <p:sp>
        <p:nvSpPr>
          <p:cNvPr id="3" name="Subtitle 2">
            <a:extLst>
              <a:ext uri="{FF2B5EF4-FFF2-40B4-BE49-F238E27FC236}">
                <a16:creationId xmlns:a16="http://schemas.microsoft.com/office/drawing/2014/main" id="{3767D675-98C7-4AA3-B831-785DEA3C735A}"/>
              </a:ext>
            </a:extLst>
          </p:cNvPr>
          <p:cNvSpPr>
            <a:spLocks noGrp="1"/>
          </p:cNvSpPr>
          <p:nvPr>
            <p:ph type="subTitle" idx="1"/>
          </p:nvPr>
        </p:nvSpPr>
        <p:spPr>
          <a:xfrm>
            <a:off x="633999" y="5727515"/>
            <a:ext cx="10925101" cy="515477"/>
          </a:xfrm>
        </p:spPr>
        <p:txBody>
          <a:bodyPr>
            <a:normAutofit/>
          </a:bodyPr>
          <a:lstStyle/>
          <a:p>
            <a:r>
              <a:rPr lang="en-US" sz="2000">
                <a:solidFill>
                  <a:schemeClr val="tx1">
                    <a:lumMod val="85000"/>
                    <a:lumOff val="15000"/>
                  </a:schemeClr>
                </a:solidFill>
              </a:rPr>
              <a:t>Huma Ghiya, Omar Farag, Mary phillipuk, halak patel</a:t>
            </a:r>
          </a:p>
        </p:txBody>
      </p:sp>
      <p:pic>
        <p:nvPicPr>
          <p:cNvPr id="10" name="Picture 4" descr="Related image">
            <a:extLst>
              <a:ext uri="{FF2B5EF4-FFF2-40B4-BE49-F238E27FC236}">
                <a16:creationId xmlns:a16="http://schemas.microsoft.com/office/drawing/2014/main" id="{B6A40275-6BE2-416C-A941-C94F2237F1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4373" y="640080"/>
            <a:ext cx="3602736" cy="3602736"/>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1">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Image result for airbnb symbol">
            <a:extLst>
              <a:ext uri="{FF2B5EF4-FFF2-40B4-BE49-F238E27FC236}">
                <a16:creationId xmlns:a16="http://schemas.microsoft.com/office/drawing/2014/main" id="{0BC5827B-56F6-4C2A-82CB-99B0FFEEE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891" y="640080"/>
            <a:ext cx="3350544" cy="360273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23">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2" name="Rectangle 25">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1559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A67426-6F94-AE4B-90A9-7AD76E5EF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578" y="3126256"/>
            <a:ext cx="7990704" cy="3196281"/>
          </a:xfrm>
          <a:prstGeom prst="rect">
            <a:avLst/>
          </a:prstGeom>
        </p:spPr>
      </p:pic>
      <p:pic>
        <p:nvPicPr>
          <p:cNvPr id="8" name="Picture 7">
            <a:extLst>
              <a:ext uri="{FF2B5EF4-FFF2-40B4-BE49-F238E27FC236}">
                <a16:creationId xmlns:a16="http://schemas.microsoft.com/office/drawing/2014/main" id="{D3B63AC0-9068-1D4F-A720-F8A0736CA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9578" y="80317"/>
            <a:ext cx="7990704" cy="3196281"/>
          </a:xfrm>
          <a:prstGeom prst="rect">
            <a:avLst/>
          </a:prstGeom>
        </p:spPr>
      </p:pic>
      <p:sp>
        <p:nvSpPr>
          <p:cNvPr id="4" name="Content Placeholder 2">
            <a:extLst>
              <a:ext uri="{FF2B5EF4-FFF2-40B4-BE49-F238E27FC236}">
                <a16:creationId xmlns:a16="http://schemas.microsoft.com/office/drawing/2014/main" id="{1F33655B-4547-F44D-AC61-C28501F1F2A0}"/>
              </a:ext>
            </a:extLst>
          </p:cNvPr>
          <p:cNvSpPr txBox="1">
            <a:spLocks/>
          </p:cNvSpPr>
          <p:nvPr/>
        </p:nvSpPr>
        <p:spPr>
          <a:xfrm>
            <a:off x="659027" y="1242880"/>
            <a:ext cx="4110681" cy="406743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3200" dirty="0"/>
              <a:t>Airbnb – Scatter crazy</a:t>
            </a:r>
          </a:p>
          <a:p>
            <a:pPr marL="0" indent="0">
              <a:buNone/>
            </a:pPr>
            <a:r>
              <a:rPr lang="en-US" dirty="0"/>
              <a:t>When given a big dataset, it can be hard to stop plotting.</a:t>
            </a:r>
          </a:p>
          <a:p>
            <a:pPr marL="0" indent="0">
              <a:buNone/>
            </a:pPr>
            <a:endParaRPr lang="en-US" dirty="0"/>
          </a:p>
          <a:p>
            <a:pPr marL="0" indent="0">
              <a:buNone/>
            </a:pPr>
            <a:r>
              <a:rPr lang="en-US" dirty="0"/>
              <a:t>We asked, what factors influence where people choose to stay?</a:t>
            </a:r>
          </a:p>
          <a:p>
            <a:pPr marL="0" indent="0">
              <a:buNone/>
            </a:pPr>
            <a:endParaRPr lang="en-US" dirty="0"/>
          </a:p>
          <a:p>
            <a:pPr marL="0" indent="0">
              <a:buNone/>
            </a:pPr>
            <a:r>
              <a:rPr lang="en-US" dirty="0"/>
              <a:t>Top Row: Price and Rating</a:t>
            </a:r>
          </a:p>
          <a:p>
            <a:pPr marL="0" indent="0">
              <a:buNone/>
            </a:pPr>
            <a:r>
              <a:rPr lang="en-US" dirty="0"/>
              <a:t>Bottom Row: Word Count in Description</a:t>
            </a:r>
          </a:p>
          <a:p>
            <a:pPr marL="0" indent="0">
              <a:buNone/>
            </a:pPr>
            <a:endParaRPr lang="en-US" sz="1800" dirty="0"/>
          </a:p>
        </p:txBody>
      </p:sp>
    </p:spTree>
    <p:extLst>
      <p:ext uri="{BB962C8B-B14F-4D97-AF65-F5344CB8AC3E}">
        <p14:creationId xmlns:p14="http://schemas.microsoft.com/office/powerpoint/2010/main" val="1694138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9B09-2878-4A70-AC59-D6D844A83534}"/>
              </a:ext>
            </a:extLst>
          </p:cNvPr>
          <p:cNvSpPr>
            <a:spLocks noGrp="1"/>
          </p:cNvSpPr>
          <p:nvPr>
            <p:ph type="title"/>
          </p:nvPr>
        </p:nvSpPr>
        <p:spPr>
          <a:xfrm>
            <a:off x="1097280" y="286603"/>
            <a:ext cx="10058400" cy="1450757"/>
          </a:xfrm>
        </p:spPr>
        <p:txBody>
          <a:bodyPr>
            <a:normAutofit/>
          </a:bodyPr>
          <a:lstStyle/>
          <a:p>
            <a:r>
              <a:rPr lang="en-US" dirty="0"/>
              <a:t>Data Clean-Up and Exploration - Hotels</a:t>
            </a:r>
          </a:p>
        </p:txBody>
      </p:sp>
      <p:sp>
        <p:nvSpPr>
          <p:cNvPr id="3" name="Content Placeholder 2">
            <a:extLst>
              <a:ext uri="{FF2B5EF4-FFF2-40B4-BE49-F238E27FC236}">
                <a16:creationId xmlns:a16="http://schemas.microsoft.com/office/drawing/2014/main" id="{DC55A350-B919-4BB9-BE17-DF701F6F3FE7}"/>
              </a:ext>
            </a:extLst>
          </p:cNvPr>
          <p:cNvSpPr>
            <a:spLocks noGrp="1"/>
          </p:cNvSpPr>
          <p:nvPr>
            <p:ph idx="1"/>
          </p:nvPr>
        </p:nvSpPr>
        <p:spPr>
          <a:xfrm>
            <a:off x="1097279" y="1845734"/>
            <a:ext cx="7800620" cy="4233790"/>
          </a:xfrm>
        </p:spPr>
        <p:txBody>
          <a:bodyPr>
            <a:noAutofit/>
          </a:bodyPr>
          <a:lstStyle/>
          <a:p>
            <a:pPr lvl="1">
              <a:buFont typeface="Courier New" panose="02070309020205020404" pitchFamily="49" charset="0"/>
              <a:buChar char="o"/>
            </a:pPr>
            <a:r>
              <a:rPr lang="fr" sz="2000" dirty="0"/>
              <a:t>World </a:t>
            </a:r>
            <a:r>
              <a:rPr lang="fr" sz="2000" dirty="0" err="1"/>
              <a:t>Hotel</a:t>
            </a:r>
            <a:r>
              <a:rPr lang="fr" sz="2000" dirty="0"/>
              <a:t> </a:t>
            </a:r>
            <a:r>
              <a:rPr lang="fr" sz="2000" dirty="0" err="1"/>
              <a:t>Dataset</a:t>
            </a:r>
            <a:r>
              <a:rPr lang="fr" sz="2000" dirty="0"/>
              <a:t> .csv- </a:t>
            </a:r>
            <a:r>
              <a:rPr lang="en-US" dirty="0"/>
              <a:t> </a:t>
            </a:r>
            <a:r>
              <a:rPr lang="en-US" u="sng" dirty="0">
                <a:hlinkClick r:id="rId2"/>
              </a:rPr>
              <a:t>https://github.com/lucasmonteiro001/free-world-hotel-database/blob/master/hotels.csv.zip</a:t>
            </a:r>
            <a:r>
              <a:rPr lang="en-US" dirty="0"/>
              <a:t>,</a:t>
            </a:r>
          </a:p>
          <a:p>
            <a:pPr lvl="2">
              <a:buFont typeface="Courier New" panose="02070309020205020404" pitchFamily="49" charset="0"/>
              <a:buChar char="o"/>
            </a:pPr>
            <a:r>
              <a:rPr lang="en-US" sz="1800" dirty="0"/>
              <a:t>Smaller amount of data per city, dated 2016</a:t>
            </a:r>
          </a:p>
          <a:p>
            <a:pPr lvl="2">
              <a:buFont typeface="Courier New" panose="02070309020205020404" pitchFamily="49" charset="0"/>
              <a:buChar char="o"/>
            </a:pPr>
            <a:r>
              <a:rPr lang="en-US" sz="1800" dirty="0"/>
              <a:t>Unknown original source from which data was aggregated</a:t>
            </a:r>
          </a:p>
          <a:p>
            <a:pPr lvl="2">
              <a:buFont typeface="Courier New" panose="02070309020205020404" pitchFamily="49" charset="0"/>
              <a:buChar char="o"/>
            </a:pPr>
            <a:r>
              <a:rPr lang="en-US" sz="1800" dirty="0"/>
              <a:t>Unspecified monetary units</a:t>
            </a:r>
          </a:p>
          <a:p>
            <a:pPr lvl="2">
              <a:buFont typeface="Courier New" panose="02070309020205020404" pitchFamily="49" charset="0"/>
              <a:buChar char="o"/>
            </a:pPr>
            <a:r>
              <a:rPr lang="en-US" sz="1800" dirty="0"/>
              <a:t>Dropped listings where Price = 0, Price missing, and Review Score missing</a:t>
            </a:r>
          </a:p>
          <a:p>
            <a:pPr lvl="2">
              <a:buFont typeface="Courier New" panose="02070309020205020404" pitchFamily="49" charset="0"/>
              <a:buChar char="o"/>
            </a:pPr>
            <a:r>
              <a:rPr lang="en-US" sz="1800" dirty="0"/>
              <a:t>Used for geographical coordinates/heat map</a:t>
            </a:r>
            <a:endParaRPr lang="en-US" sz="800" dirty="0"/>
          </a:p>
          <a:p>
            <a:pPr lvl="2">
              <a:buFont typeface="Courier New" panose="02070309020205020404" pitchFamily="49" charset="0"/>
              <a:buChar char="o"/>
            </a:pPr>
            <a:endParaRPr lang="en-US" sz="800" dirty="0"/>
          </a:p>
          <a:p>
            <a:pPr lvl="1">
              <a:buFont typeface="Courier New" panose="02070309020205020404" pitchFamily="49" charset="0"/>
              <a:buChar char="o"/>
            </a:pPr>
            <a:r>
              <a:rPr lang="fr" sz="2000" dirty="0" err="1"/>
              <a:t>TripAdvisor</a:t>
            </a:r>
            <a:r>
              <a:rPr lang="fr" sz="2000" dirty="0"/>
              <a:t> </a:t>
            </a:r>
            <a:r>
              <a:rPr lang="en-US" dirty="0"/>
              <a:t> </a:t>
            </a:r>
            <a:r>
              <a:rPr lang="en-US" u="sng" dirty="0">
                <a:hlinkClick r:id="rId3"/>
              </a:rPr>
              <a:t>https://www.tripadvisor.com</a:t>
            </a:r>
            <a:r>
              <a:rPr lang="en-US" dirty="0"/>
              <a:t> </a:t>
            </a:r>
          </a:p>
          <a:p>
            <a:pPr lvl="2">
              <a:buFont typeface="Courier New" panose="02070309020205020404" pitchFamily="49" charset="0"/>
              <a:buChar char="o"/>
            </a:pPr>
            <a:r>
              <a:rPr lang="en-US" sz="1800" dirty="0"/>
              <a:t>Scraped using python script March 28, 2019</a:t>
            </a:r>
          </a:p>
          <a:p>
            <a:pPr lvl="2">
              <a:buFont typeface="Courier New" panose="02070309020205020404" pitchFamily="49" charset="0"/>
              <a:buChar char="o"/>
            </a:pPr>
            <a:r>
              <a:rPr lang="en-US" sz="1800" dirty="0"/>
              <a:t>Saved @ first 1000 listings available for each city, though many cities had fewer listings on that date</a:t>
            </a:r>
          </a:p>
          <a:p>
            <a:pPr lvl="2">
              <a:buFont typeface="Courier New" panose="02070309020205020404" pitchFamily="49" charset="0"/>
              <a:buChar char="o"/>
            </a:pPr>
            <a:r>
              <a:rPr lang="en-US" sz="1800" dirty="0"/>
              <a:t>Dropped listings where Price = 0, Price missing, and Review Score missing</a:t>
            </a:r>
          </a:p>
          <a:p>
            <a:pPr lvl="2">
              <a:buFont typeface="Courier New" panose="02070309020205020404" pitchFamily="49" charset="0"/>
              <a:buChar char="o"/>
            </a:pPr>
            <a:r>
              <a:rPr lang="en-US" sz="1800" dirty="0"/>
              <a:t>No readily available map data</a:t>
            </a:r>
          </a:p>
          <a:p>
            <a:pPr marL="0" indent="0">
              <a:buNone/>
            </a:pPr>
            <a:endParaRPr lang="en-US" sz="1400" dirty="0"/>
          </a:p>
          <a:p>
            <a:endParaRPr lang="en-US" sz="1400" dirty="0"/>
          </a:p>
        </p:txBody>
      </p:sp>
      <p:pic>
        <p:nvPicPr>
          <p:cNvPr id="16" name="Graphic 6" descr="Checkmark">
            <a:extLst>
              <a:ext uri="{FF2B5EF4-FFF2-40B4-BE49-F238E27FC236}">
                <a16:creationId xmlns:a16="http://schemas.microsoft.com/office/drawing/2014/main" id="{B5AC72E8-4363-415D-97FC-D94D7839A0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97899" y="2174789"/>
            <a:ext cx="2902603" cy="2902603"/>
          </a:xfrm>
          <a:prstGeom prst="rect">
            <a:avLst/>
          </a:prstGeom>
        </p:spPr>
      </p:pic>
    </p:spTree>
    <p:extLst>
      <p:ext uri="{BB962C8B-B14F-4D97-AF65-F5344CB8AC3E}">
        <p14:creationId xmlns:p14="http://schemas.microsoft.com/office/powerpoint/2010/main" val="26459844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35C12-8A53-5044-837E-69687A73DCED}"/>
              </a:ext>
            </a:extLst>
          </p:cNvPr>
          <p:cNvSpPr>
            <a:spLocks noGrp="1"/>
          </p:cNvSpPr>
          <p:nvPr>
            <p:ph type="title"/>
          </p:nvPr>
        </p:nvSpPr>
        <p:spPr>
          <a:xfrm>
            <a:off x="1215081" y="0"/>
            <a:ext cx="10058400" cy="1287161"/>
          </a:xfrm>
        </p:spPr>
        <p:txBody>
          <a:bodyPr>
            <a:normAutofit/>
          </a:bodyPr>
          <a:lstStyle/>
          <a:p>
            <a:r>
              <a:rPr lang="en-US" sz="3200" dirty="0"/>
              <a:t>Hotel data on a different scale – </a:t>
            </a:r>
            <a:br>
              <a:rPr lang="en-US" sz="3200" dirty="0"/>
            </a:br>
            <a:r>
              <a:rPr lang="en-US" sz="2400" dirty="0"/>
              <a:t>Less data points per city, and less granular review scores</a:t>
            </a:r>
          </a:p>
        </p:txBody>
      </p:sp>
      <p:pic>
        <p:nvPicPr>
          <p:cNvPr id="4" name="Picture 3">
            <a:extLst>
              <a:ext uri="{FF2B5EF4-FFF2-40B4-BE49-F238E27FC236}">
                <a16:creationId xmlns:a16="http://schemas.microsoft.com/office/drawing/2014/main" id="{DD716AB6-4A3F-9445-B5A2-A2BF12684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0729"/>
            <a:ext cx="12192000" cy="4876800"/>
          </a:xfrm>
          <a:prstGeom prst="rect">
            <a:avLst/>
          </a:prstGeom>
        </p:spPr>
      </p:pic>
    </p:spTree>
    <p:extLst>
      <p:ext uri="{BB962C8B-B14F-4D97-AF65-F5344CB8AC3E}">
        <p14:creationId xmlns:p14="http://schemas.microsoft.com/office/powerpoint/2010/main" val="55876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F33655B-4547-F44D-AC61-C28501F1F2A0}"/>
              </a:ext>
            </a:extLst>
          </p:cNvPr>
          <p:cNvSpPr txBox="1">
            <a:spLocks/>
          </p:cNvSpPr>
          <p:nvPr/>
        </p:nvSpPr>
        <p:spPr>
          <a:xfrm>
            <a:off x="1276865" y="1099749"/>
            <a:ext cx="4110681" cy="406743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3200" dirty="0"/>
              <a:t>Hotel data –</a:t>
            </a:r>
          </a:p>
          <a:p>
            <a:pPr marL="0" indent="0">
              <a:buNone/>
            </a:pPr>
            <a:r>
              <a:rPr lang="en-US" dirty="0"/>
              <a:t>One (or more) of these cities is not like the other…</a:t>
            </a:r>
          </a:p>
          <a:p>
            <a:pPr marL="0" indent="0">
              <a:buNone/>
            </a:pPr>
            <a:endParaRPr lang="en-US" dirty="0"/>
          </a:p>
          <a:p>
            <a:pPr marL="0" indent="0">
              <a:buNone/>
            </a:pPr>
            <a:r>
              <a:rPr lang="en-US" dirty="0"/>
              <a:t>We expected the same results, but one of these cities actually passed its t-test!</a:t>
            </a:r>
          </a:p>
          <a:p>
            <a:pPr marL="0" indent="0">
              <a:buNone/>
            </a:pPr>
            <a:r>
              <a:rPr lang="en-US" dirty="0"/>
              <a:t>(Hotel and Airbnb prices about the same on average)</a:t>
            </a:r>
          </a:p>
          <a:p>
            <a:pPr marL="0" indent="0">
              <a:buNone/>
            </a:pPr>
            <a:endParaRPr lang="en-US" sz="1800" dirty="0"/>
          </a:p>
        </p:txBody>
      </p:sp>
      <p:pic>
        <p:nvPicPr>
          <p:cNvPr id="3" name="Picture 2">
            <a:extLst>
              <a:ext uri="{FF2B5EF4-FFF2-40B4-BE49-F238E27FC236}">
                <a16:creationId xmlns:a16="http://schemas.microsoft.com/office/drawing/2014/main" id="{2F0C0BA3-A9FB-8841-9044-39B100CC2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1484"/>
            <a:ext cx="5486400" cy="6163966"/>
          </a:xfrm>
          <a:prstGeom prst="rect">
            <a:avLst/>
          </a:prstGeom>
        </p:spPr>
      </p:pic>
    </p:spTree>
    <p:extLst>
      <p:ext uri="{BB962C8B-B14F-4D97-AF65-F5344CB8AC3E}">
        <p14:creationId xmlns:p14="http://schemas.microsoft.com/office/powerpoint/2010/main" val="183652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F33655B-4547-F44D-AC61-C28501F1F2A0}"/>
              </a:ext>
            </a:extLst>
          </p:cNvPr>
          <p:cNvSpPr txBox="1">
            <a:spLocks/>
          </p:cNvSpPr>
          <p:nvPr/>
        </p:nvSpPr>
        <p:spPr>
          <a:xfrm>
            <a:off x="745525" y="259490"/>
            <a:ext cx="11446475" cy="53134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400" dirty="0"/>
              <a:t>Other – Airbnb Word Cloud from Google Custom Search API and 12 major news sites</a:t>
            </a:r>
          </a:p>
          <a:p>
            <a:pPr marL="0" indent="0">
              <a:buNone/>
            </a:pPr>
            <a:endParaRPr lang="en-US" sz="1800" dirty="0"/>
          </a:p>
        </p:txBody>
      </p:sp>
      <p:pic>
        <p:nvPicPr>
          <p:cNvPr id="5" name="Picture 4">
            <a:extLst>
              <a:ext uri="{FF2B5EF4-FFF2-40B4-BE49-F238E27FC236}">
                <a16:creationId xmlns:a16="http://schemas.microsoft.com/office/drawing/2014/main" id="{C7DBAFE7-CAF2-B54F-A3C3-D70BCDE252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889000"/>
            <a:ext cx="10160000" cy="5080000"/>
          </a:xfrm>
          <a:prstGeom prst="rect">
            <a:avLst/>
          </a:prstGeom>
        </p:spPr>
      </p:pic>
    </p:spTree>
    <p:extLst>
      <p:ext uri="{BB962C8B-B14F-4D97-AF65-F5344CB8AC3E}">
        <p14:creationId xmlns:p14="http://schemas.microsoft.com/office/powerpoint/2010/main" val="553875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B2829F-D433-48D1-901F-75984E70A0ED}"/>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Data Analysis: Airbnb Vs. Hotel</a:t>
            </a:r>
          </a:p>
        </p:txBody>
      </p:sp>
      <p:pic>
        <p:nvPicPr>
          <p:cNvPr id="6148" name="Picture 4" descr="HotelAirbnbRating.png">
            <a:extLst>
              <a:ext uri="{FF2B5EF4-FFF2-40B4-BE49-F238E27FC236}">
                <a16:creationId xmlns:a16="http://schemas.microsoft.com/office/drawing/2014/main" id="{FCB663F5-E9B6-4B5E-9E60-1910E1468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3" y="886968"/>
            <a:ext cx="5998465" cy="2999232"/>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verageHotelandAirbnb.png">
            <a:extLst>
              <a:ext uri="{FF2B5EF4-FFF2-40B4-BE49-F238E27FC236}">
                <a16:creationId xmlns:a16="http://schemas.microsoft.com/office/drawing/2014/main" id="{74388BD2-22AD-4B26-BBDF-B9C9DD8CAD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119" y="886968"/>
            <a:ext cx="5998462" cy="2999231"/>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472913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irbnbPriceBoxplot.png">
            <a:extLst>
              <a:ext uri="{FF2B5EF4-FFF2-40B4-BE49-F238E27FC236}">
                <a16:creationId xmlns:a16="http://schemas.microsoft.com/office/drawing/2014/main" id="{107B4219-22C4-4D4C-BE4C-7D750BF4B00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71" y="901709"/>
            <a:ext cx="8729851" cy="4621753"/>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9" name="Rectangle 38">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78CBFEA-0FB2-4589-B996-9F5A4781E5B2}"/>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a:solidFill>
                  <a:schemeClr val="tx1">
                    <a:lumMod val="85000"/>
                    <a:lumOff val="15000"/>
                  </a:schemeClr>
                </a:solidFill>
              </a:rPr>
              <a:t>Airbnb: Price Analysis</a:t>
            </a:r>
          </a:p>
        </p:txBody>
      </p:sp>
    </p:spTree>
    <p:extLst>
      <p:ext uri="{BB962C8B-B14F-4D97-AF65-F5344CB8AC3E}">
        <p14:creationId xmlns:p14="http://schemas.microsoft.com/office/powerpoint/2010/main" val="166078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7" name="Rectangle 1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0EAC00-F3DD-461E-BC27-016C08719F94}"/>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dirty="0">
                <a:solidFill>
                  <a:schemeClr val="tx1">
                    <a:lumMod val="85000"/>
                    <a:lumOff val="15000"/>
                  </a:schemeClr>
                </a:solidFill>
              </a:rPr>
              <a:t>Hotel: Price Analysis</a:t>
            </a:r>
          </a:p>
        </p:txBody>
      </p:sp>
      <p:pic>
        <p:nvPicPr>
          <p:cNvPr id="28" name="Picture 2" descr="HotelPriceBoxplot.png">
            <a:extLst>
              <a:ext uri="{FF2B5EF4-FFF2-40B4-BE49-F238E27FC236}">
                <a16:creationId xmlns:a16="http://schemas.microsoft.com/office/drawing/2014/main" id="{92E76414-1FC2-46E8-9185-B2667D4AE9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52961" y="218371"/>
            <a:ext cx="9184914" cy="4592457"/>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1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1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2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27635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6" name="Rectangle 145">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8" name="Straight Connector 147">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50" name="Rectangle 149">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121F118-4BEB-4BA0-BD77-A3E4BCFEA609}"/>
              </a:ext>
            </a:extLst>
          </p:cNvPr>
          <p:cNvSpPr>
            <a:spLocks noGrp="1"/>
          </p:cNvSpPr>
          <p:nvPr>
            <p:ph type="title"/>
          </p:nvPr>
        </p:nvSpPr>
        <p:spPr>
          <a:xfrm>
            <a:off x="1065197" y="5120640"/>
            <a:ext cx="10058400" cy="822960"/>
          </a:xfrm>
        </p:spPr>
        <p:txBody>
          <a:bodyPr vert="horz" lIns="91440" tIns="45720" rIns="91440" bIns="45720" rtlCol="0" anchor="b">
            <a:normAutofit/>
          </a:bodyPr>
          <a:lstStyle/>
          <a:p>
            <a:r>
              <a:rPr lang="en-US" sz="3600">
                <a:solidFill>
                  <a:srgbClr val="FFFFFF"/>
                </a:solidFill>
              </a:rPr>
              <a:t>New York Heat Maps</a:t>
            </a:r>
          </a:p>
        </p:txBody>
      </p:sp>
      <p:pic>
        <p:nvPicPr>
          <p:cNvPr id="5" name="Picture 4" descr="A picture containing map, text&#10;&#10;Description automatically generated">
            <a:extLst>
              <a:ext uri="{FF2B5EF4-FFF2-40B4-BE49-F238E27FC236}">
                <a16:creationId xmlns:a16="http://schemas.microsoft.com/office/drawing/2014/main" id="{90EB97C1-AE96-4567-87B2-645C253696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63" y="1123485"/>
            <a:ext cx="5835489" cy="2760238"/>
          </a:xfrm>
          <a:prstGeom prst="rect">
            <a:avLst/>
          </a:prstGeom>
        </p:spPr>
      </p:pic>
      <p:sp>
        <p:nvSpPr>
          <p:cNvPr id="154" name="Rectangle 153">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NewYork-priceHeatmap.png">
            <a:extLst>
              <a:ext uri="{FF2B5EF4-FFF2-40B4-BE49-F238E27FC236}">
                <a16:creationId xmlns:a16="http://schemas.microsoft.com/office/drawing/2014/main" id="{E99979C3-98D9-4B51-BE12-82FEF7350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6448" y="1123485"/>
            <a:ext cx="5554657" cy="2721782"/>
          </a:xfrm>
          <a:prstGeom prst="rect">
            <a:avLst/>
          </a:prstGeom>
          <a:noFill/>
          <a:extLst>
            <a:ext uri="{909E8E84-426E-40DD-AFC4-6F175D3DCCD1}">
              <a14:hiddenFill xmlns:a14="http://schemas.microsoft.com/office/drawing/2010/main">
                <a:solidFill>
                  <a:srgbClr val="FFFFFF"/>
                </a:solidFill>
              </a14:hiddenFill>
            </a:ext>
          </a:extLst>
        </p:spPr>
      </p:pic>
      <p:sp>
        <p:nvSpPr>
          <p:cNvPr id="156" name="Rectangle 155">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A4C85896-A3DC-784D-B11A-FCC57D76DC0A}"/>
              </a:ext>
            </a:extLst>
          </p:cNvPr>
          <p:cNvSpPr txBox="1"/>
          <p:nvPr/>
        </p:nvSpPr>
        <p:spPr>
          <a:xfrm>
            <a:off x="1206117" y="4077676"/>
            <a:ext cx="3986373" cy="369332"/>
          </a:xfrm>
          <a:prstGeom prst="rect">
            <a:avLst/>
          </a:prstGeom>
          <a:noFill/>
        </p:spPr>
        <p:txBody>
          <a:bodyPr wrap="square" rtlCol="0">
            <a:spAutoFit/>
          </a:bodyPr>
          <a:lstStyle/>
          <a:p>
            <a:r>
              <a:rPr lang="en-US" dirty="0"/>
              <a:t>Hotel locations concentrated in Midtown</a:t>
            </a:r>
          </a:p>
        </p:txBody>
      </p:sp>
      <p:sp>
        <p:nvSpPr>
          <p:cNvPr id="13" name="TextBox 12">
            <a:extLst>
              <a:ext uri="{FF2B5EF4-FFF2-40B4-BE49-F238E27FC236}">
                <a16:creationId xmlns:a16="http://schemas.microsoft.com/office/drawing/2014/main" id="{3EC391F3-5F9A-B14E-8423-8F92E831B472}"/>
              </a:ext>
            </a:extLst>
          </p:cNvPr>
          <p:cNvSpPr txBox="1"/>
          <p:nvPr/>
        </p:nvSpPr>
        <p:spPr>
          <a:xfrm>
            <a:off x="6698751" y="4039444"/>
            <a:ext cx="4839127" cy="646331"/>
          </a:xfrm>
          <a:prstGeom prst="rect">
            <a:avLst/>
          </a:prstGeom>
          <a:noFill/>
        </p:spPr>
        <p:txBody>
          <a:bodyPr wrap="square" rtlCol="0">
            <a:spAutoFit/>
          </a:bodyPr>
          <a:lstStyle/>
          <a:p>
            <a:r>
              <a:rPr lang="en-US" dirty="0"/>
              <a:t>Airbnb locations more widespread with hipster neighborhood price concentrations showing in</a:t>
            </a:r>
          </a:p>
        </p:txBody>
      </p:sp>
    </p:spTree>
    <p:extLst>
      <p:ext uri="{BB962C8B-B14F-4D97-AF65-F5344CB8AC3E}">
        <p14:creationId xmlns:p14="http://schemas.microsoft.com/office/powerpoint/2010/main" val="14495038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35">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0" name="Rectangle 37">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1" name="Straight Connector 39">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2" name="Rectangle 41">
            <a:extLst>
              <a:ext uri="{FF2B5EF4-FFF2-40B4-BE49-F238E27FC236}">
                <a16:creationId xmlns:a16="http://schemas.microsoft.com/office/drawing/2014/main" id="{2AD83CFE-1CA3-4832-A4B9-C48CD1347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43">
            <a:extLst>
              <a:ext uri="{FF2B5EF4-FFF2-40B4-BE49-F238E27FC236}">
                <a16:creationId xmlns:a16="http://schemas.microsoft.com/office/drawing/2014/main" id="{BC98641C-7F74-435D-996F-A4387A3C3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2CDCAD7-16D5-4C77-9EEB-6754FBA30D2E}"/>
              </a:ext>
            </a:extLst>
          </p:cNvPr>
          <p:cNvSpPr>
            <a:spLocks noGrp="1"/>
          </p:cNvSpPr>
          <p:nvPr>
            <p:ph type="title"/>
          </p:nvPr>
        </p:nvSpPr>
        <p:spPr>
          <a:xfrm>
            <a:off x="1065197" y="5120640"/>
            <a:ext cx="10017982" cy="822960"/>
          </a:xfrm>
        </p:spPr>
        <p:txBody>
          <a:bodyPr vert="horz" lIns="91440" tIns="45720" rIns="91440" bIns="45720" rtlCol="0" anchor="b">
            <a:normAutofit/>
          </a:bodyPr>
          <a:lstStyle/>
          <a:p>
            <a:r>
              <a:rPr lang="en-US" sz="3600" dirty="0">
                <a:solidFill>
                  <a:srgbClr val="FFFFFF"/>
                </a:solidFill>
              </a:rPr>
              <a:t>Madrid </a:t>
            </a:r>
            <a:r>
              <a:rPr lang="en-US" sz="3600" dirty="0" err="1">
                <a:solidFill>
                  <a:srgbClr val="FFFFFF"/>
                </a:solidFill>
              </a:rPr>
              <a:t>Chloropleth</a:t>
            </a:r>
            <a:endParaRPr lang="en-US" sz="3600" dirty="0">
              <a:solidFill>
                <a:srgbClr val="FFFFFF"/>
              </a:solidFill>
            </a:endParaRPr>
          </a:p>
        </p:txBody>
      </p:sp>
      <p:pic>
        <p:nvPicPr>
          <p:cNvPr id="7" name="Picture 6" descr="A close up of a map&#10;&#10;Description automatically generated">
            <a:extLst>
              <a:ext uri="{FF2B5EF4-FFF2-40B4-BE49-F238E27FC236}">
                <a16:creationId xmlns:a16="http://schemas.microsoft.com/office/drawing/2014/main" id="{5F0EAC4B-3ED6-4DD9-9A03-C8D381A7BF92}"/>
              </a:ext>
            </a:extLst>
          </p:cNvPr>
          <p:cNvPicPr>
            <a:picLocks noChangeAspect="1"/>
          </p:cNvPicPr>
          <p:nvPr/>
        </p:nvPicPr>
        <p:blipFill rotWithShape="1">
          <a:blip r:embed="rId2">
            <a:extLst>
              <a:ext uri="{28A0092B-C50C-407E-A947-70E740481C1C}">
                <a14:useLocalDpi xmlns:a14="http://schemas.microsoft.com/office/drawing/2010/main" val="0"/>
              </a:ext>
            </a:extLst>
          </a:blip>
          <a:srcRect t="16909" b="5027"/>
          <a:stretch/>
        </p:blipFill>
        <p:spPr>
          <a:xfrm>
            <a:off x="635457" y="1459985"/>
            <a:ext cx="5131653" cy="1962926"/>
          </a:xfrm>
          <a:prstGeom prst="rect">
            <a:avLst/>
          </a:prstGeom>
        </p:spPr>
      </p:pic>
      <p:sp>
        <p:nvSpPr>
          <p:cNvPr id="54" name="Rectangle 45">
            <a:extLst>
              <a:ext uri="{FF2B5EF4-FFF2-40B4-BE49-F238E27FC236}">
                <a16:creationId xmlns:a16="http://schemas.microsoft.com/office/drawing/2014/main" id="{F530C0F6-C8DF-4539-B30C-8105DB61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map&#10;&#10;Description automatically generated">
            <a:extLst>
              <a:ext uri="{FF2B5EF4-FFF2-40B4-BE49-F238E27FC236}">
                <a16:creationId xmlns:a16="http://schemas.microsoft.com/office/drawing/2014/main" id="{A7ED7903-73CD-475F-B60F-2758E9C9984F}"/>
              </a:ext>
            </a:extLst>
          </p:cNvPr>
          <p:cNvPicPr>
            <a:picLocks noChangeAspect="1"/>
          </p:cNvPicPr>
          <p:nvPr/>
        </p:nvPicPr>
        <p:blipFill rotWithShape="1">
          <a:blip r:embed="rId3">
            <a:extLst>
              <a:ext uri="{28A0092B-C50C-407E-A947-70E740481C1C}">
                <a14:useLocalDpi xmlns:a14="http://schemas.microsoft.com/office/drawing/2010/main" val="0"/>
              </a:ext>
            </a:extLst>
          </a:blip>
          <a:srcRect l="22819" r="24189" b="-1"/>
          <a:stretch/>
        </p:blipFill>
        <p:spPr>
          <a:xfrm>
            <a:off x="6424891" y="640080"/>
            <a:ext cx="3896210" cy="3602736"/>
          </a:xfrm>
          <a:prstGeom prst="rect">
            <a:avLst/>
          </a:prstGeom>
        </p:spPr>
      </p:pic>
      <p:sp>
        <p:nvSpPr>
          <p:cNvPr id="48" name="Rectangle 47">
            <a:extLst>
              <a:ext uri="{FF2B5EF4-FFF2-40B4-BE49-F238E27FC236}">
                <a16:creationId xmlns:a16="http://schemas.microsoft.com/office/drawing/2014/main" id="{BAE51241-AA8B-4B82-9C59-6738DB85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Box 2">
            <a:extLst>
              <a:ext uri="{FF2B5EF4-FFF2-40B4-BE49-F238E27FC236}">
                <a16:creationId xmlns:a16="http://schemas.microsoft.com/office/drawing/2014/main" id="{E8395C0B-BC8C-B34E-8B26-0DA535974736}"/>
              </a:ext>
            </a:extLst>
          </p:cNvPr>
          <p:cNvSpPr txBox="1"/>
          <p:nvPr/>
        </p:nvSpPr>
        <p:spPr>
          <a:xfrm>
            <a:off x="1207658" y="3646777"/>
            <a:ext cx="4284323" cy="646331"/>
          </a:xfrm>
          <a:prstGeom prst="rect">
            <a:avLst/>
          </a:prstGeom>
          <a:noFill/>
        </p:spPr>
        <p:txBody>
          <a:bodyPr wrap="square" rtlCol="0">
            <a:spAutoFit/>
          </a:bodyPr>
          <a:lstStyle/>
          <a:p>
            <a:r>
              <a:rPr lang="en-US" dirty="0"/>
              <a:t>Color-coded neighborhoods: </a:t>
            </a:r>
          </a:p>
          <a:p>
            <a:r>
              <a:rPr lang="en-US" dirty="0"/>
              <a:t>Higher average prices at central locations</a:t>
            </a:r>
          </a:p>
        </p:txBody>
      </p:sp>
    </p:spTree>
    <p:extLst>
      <p:ext uri="{BB962C8B-B14F-4D97-AF65-F5344CB8AC3E}">
        <p14:creationId xmlns:p14="http://schemas.microsoft.com/office/powerpoint/2010/main" val="1675989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EB3F65-391D-4555-96AE-E1A0C3D04626}"/>
              </a:ext>
            </a:extLst>
          </p:cNvPr>
          <p:cNvSpPr>
            <a:spLocks noGrp="1"/>
          </p:cNvSpPr>
          <p:nvPr>
            <p:ph type="title"/>
          </p:nvPr>
        </p:nvSpPr>
        <p:spPr>
          <a:xfrm>
            <a:off x="5144679" y="634946"/>
            <a:ext cx="6405063" cy="1450757"/>
          </a:xfrm>
        </p:spPr>
        <p:txBody>
          <a:bodyPr>
            <a:normAutofit/>
          </a:bodyPr>
          <a:lstStyle/>
          <a:p>
            <a:r>
              <a:rPr lang="en-US" dirty="0"/>
              <a:t>Core Message / Hypothesis</a:t>
            </a:r>
          </a:p>
        </p:txBody>
      </p:sp>
      <p:pic>
        <p:nvPicPr>
          <p:cNvPr id="1032" name="Picture 8" descr="Image result for rating">
            <a:extLst>
              <a:ext uri="{FF2B5EF4-FFF2-40B4-BE49-F238E27FC236}">
                <a16:creationId xmlns:a16="http://schemas.microsoft.com/office/drawing/2014/main" id="{8915D270-9812-4E42-A336-AEC1DB3207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17881"/>
          <a:stretch/>
        </p:blipFill>
        <p:spPr bwMode="auto">
          <a:xfrm>
            <a:off x="633999" y="581098"/>
            <a:ext cx="4020297" cy="24761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143" name="Straight Connector 142">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030" name="Picture 6" descr="Related image">
            <a:extLst>
              <a:ext uri="{FF2B5EF4-FFF2-40B4-BE49-F238E27FC236}">
                <a16:creationId xmlns:a16="http://schemas.microsoft.com/office/drawing/2014/main" id="{97E66EDA-8A17-490F-9228-2923B2C884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43" r="2" b="18368"/>
          <a:stretch/>
        </p:blipFill>
        <p:spPr bwMode="auto">
          <a:xfrm>
            <a:off x="633999" y="3218101"/>
            <a:ext cx="4020296" cy="247613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EA9E6F7-6B8D-4120-ADD7-B72843AA0CE7}"/>
              </a:ext>
            </a:extLst>
          </p:cNvPr>
          <p:cNvSpPr>
            <a:spLocks noGrp="1"/>
          </p:cNvSpPr>
          <p:nvPr>
            <p:ph idx="1"/>
          </p:nvPr>
        </p:nvSpPr>
        <p:spPr>
          <a:xfrm>
            <a:off x="5144679" y="2198914"/>
            <a:ext cx="6405063" cy="3670180"/>
          </a:xfrm>
        </p:spPr>
        <p:txBody>
          <a:bodyPr>
            <a:normAutofit/>
          </a:bodyPr>
          <a:lstStyle/>
          <a:p>
            <a:pPr marL="0" indent="0">
              <a:buNone/>
            </a:pPr>
            <a:endParaRPr lang="en-US" dirty="0"/>
          </a:p>
          <a:p>
            <a:pPr marL="0" indent="0">
              <a:buNone/>
            </a:pPr>
            <a:r>
              <a:rPr lang="en-US" sz="2400" b="1" i="1" dirty="0"/>
              <a:t>Based on price and ratings, which is a more favorable option for lodging: Airbnb vs Hotel?</a:t>
            </a:r>
          </a:p>
        </p:txBody>
      </p:sp>
      <p:sp>
        <p:nvSpPr>
          <p:cNvPr id="145" name="Rectangle 144">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7" name="Rectangle 146">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4879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86F92-1733-4BB5-82B3-169172831335}"/>
              </a:ext>
            </a:extLst>
          </p:cNvPr>
          <p:cNvSpPr>
            <a:spLocks noGrp="1"/>
          </p:cNvSpPr>
          <p:nvPr>
            <p:ph type="title"/>
          </p:nvPr>
        </p:nvSpPr>
        <p:spPr>
          <a:xfrm>
            <a:off x="990932" y="286603"/>
            <a:ext cx="6750987" cy="1450757"/>
          </a:xfrm>
        </p:spPr>
        <p:txBody>
          <a:bodyPr>
            <a:normAutofit/>
          </a:bodyPr>
          <a:lstStyle/>
          <a:p>
            <a:r>
              <a:rPr lang="en-US">
                <a:solidFill>
                  <a:schemeClr val="accent2"/>
                </a:solidFill>
              </a:rPr>
              <a:t>Discussion</a:t>
            </a:r>
          </a:p>
        </p:txBody>
      </p:sp>
      <p:sp>
        <p:nvSpPr>
          <p:cNvPr id="3" name="Content Placeholder 2">
            <a:extLst>
              <a:ext uri="{FF2B5EF4-FFF2-40B4-BE49-F238E27FC236}">
                <a16:creationId xmlns:a16="http://schemas.microsoft.com/office/drawing/2014/main" id="{681DC651-8C8C-44A0-8362-BFB76EACBE98}"/>
              </a:ext>
            </a:extLst>
          </p:cNvPr>
          <p:cNvSpPr>
            <a:spLocks noGrp="1"/>
          </p:cNvSpPr>
          <p:nvPr>
            <p:ph idx="1"/>
          </p:nvPr>
        </p:nvSpPr>
        <p:spPr>
          <a:xfrm>
            <a:off x="1044204" y="2023962"/>
            <a:ext cx="6697715" cy="3845131"/>
          </a:xfrm>
        </p:spPr>
        <p:txBody>
          <a:bodyPr>
            <a:normAutofit/>
          </a:bodyPr>
          <a:lstStyle/>
          <a:p>
            <a:pPr>
              <a:buFont typeface="Wingdings" panose="05000000000000000000" pitchFamily="2" charset="2"/>
              <a:buChar char="§"/>
            </a:pPr>
            <a:r>
              <a:rPr lang="en-US" dirty="0"/>
              <a:t>Discussion of our findings:</a:t>
            </a:r>
          </a:p>
          <a:p>
            <a:pPr lvl="1">
              <a:buFont typeface="Wingdings" panose="05000000000000000000" pitchFamily="2" charset="2"/>
              <a:buChar char="§"/>
            </a:pPr>
            <a:r>
              <a:rPr lang="en-US" dirty="0"/>
              <a:t>Due to popularity, high-demands, and prices we were expecting to find that </a:t>
            </a:r>
            <a:r>
              <a:rPr lang="en-US" dirty="0" err="1"/>
              <a:t>Airbnbs</a:t>
            </a:r>
            <a:r>
              <a:rPr lang="en-US" dirty="0"/>
              <a:t> would be a more favorable option of lodging as compared to hotels.</a:t>
            </a:r>
          </a:p>
          <a:p>
            <a:pPr lvl="1">
              <a:buFont typeface="Wingdings" panose="05000000000000000000" pitchFamily="2" charset="2"/>
              <a:buChar char="§"/>
            </a:pPr>
            <a:r>
              <a:rPr lang="en-US" dirty="0"/>
              <a:t>Upon our research and data analysis, we came to the conclusion that Airbnb indeed is a more favorable lodging option in most cities based upon prices and ratings.</a:t>
            </a:r>
          </a:p>
          <a:p>
            <a:pPr lvl="1">
              <a:buFont typeface="Wingdings" panose="05000000000000000000" pitchFamily="2" charset="2"/>
              <a:buChar char="§"/>
            </a:pPr>
            <a:r>
              <a:rPr lang="en-US" dirty="0"/>
              <a:t>Airbnb has lower prices than hotels in 6 out of 8 cities, and higher ratings in all. These higher ratings may be due to the increased granularity of the Airbnb rating scale (score out of 100 vs out of 5) and the fact that the Airbnb market relies heavily on reviews.</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p:txBody>
      </p:sp>
      <p:sp>
        <p:nvSpPr>
          <p:cNvPr id="10" name="Rectangle 9">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34962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8D0EFF-6BDC-419C-8E88-EEC7EB6F9256}"/>
              </a:ext>
            </a:extLst>
          </p:cNvPr>
          <p:cNvSpPr>
            <a:spLocks noGrp="1"/>
          </p:cNvSpPr>
          <p:nvPr>
            <p:ph type="title"/>
          </p:nvPr>
        </p:nvSpPr>
        <p:spPr>
          <a:xfrm>
            <a:off x="477078" y="516835"/>
            <a:ext cx="3100136" cy="2103875"/>
          </a:xfrm>
        </p:spPr>
        <p:txBody>
          <a:bodyPr>
            <a:normAutofit/>
          </a:bodyPr>
          <a:lstStyle/>
          <a:p>
            <a:r>
              <a:rPr lang="en-US" sz="3600"/>
              <a:t>Vacation Destination…</a:t>
            </a:r>
          </a:p>
        </p:txBody>
      </p:sp>
      <p:cxnSp>
        <p:nvCxnSpPr>
          <p:cNvPr id="73" name="Straight Connector 7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7432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445C959-DFD8-4F50-BC73-6E0060493F7F}"/>
              </a:ext>
            </a:extLst>
          </p:cNvPr>
          <p:cNvSpPr>
            <a:spLocks noGrp="1"/>
          </p:cNvSpPr>
          <p:nvPr>
            <p:ph idx="1"/>
          </p:nvPr>
        </p:nvSpPr>
        <p:spPr>
          <a:xfrm>
            <a:off x="492371" y="2736574"/>
            <a:ext cx="3084844" cy="3366047"/>
          </a:xfrm>
        </p:spPr>
        <p:txBody>
          <a:bodyPr>
            <a:normAutofit/>
          </a:bodyPr>
          <a:lstStyle/>
          <a:p>
            <a:r>
              <a:rPr lang="en-US" sz="1500" dirty="0"/>
              <a:t>Based upon our research and data analysis, we have decided to go to:</a:t>
            </a:r>
          </a:p>
          <a:p>
            <a:r>
              <a:rPr lang="en-US" sz="1500" b="1"/>
              <a:t>MADRID</a:t>
            </a:r>
          </a:p>
          <a:p>
            <a:r>
              <a:rPr lang="en-US" sz="1500" dirty="0"/>
              <a:t>Madrid had the lowest Airbnb prices after Las Vegas and also had relatively high ratings making it the most optimal spot for our vacation trip</a:t>
            </a:r>
          </a:p>
        </p:txBody>
      </p:sp>
      <p:pic>
        <p:nvPicPr>
          <p:cNvPr id="1026" name="Picture 2" descr="Image result for madrid">
            <a:extLst>
              <a:ext uri="{FF2B5EF4-FFF2-40B4-BE49-F238E27FC236}">
                <a16:creationId xmlns:a16="http://schemas.microsoft.com/office/drawing/2014/main" id="{41473243-29B4-4B31-A635-7E33C6A876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12" r="12638" b="-1"/>
          <a:stretch/>
        </p:blipFill>
        <p:spPr bwMode="auto">
          <a:xfrm>
            <a:off x="4075043" y="10"/>
            <a:ext cx="8111272" cy="685799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489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16FA3-8E40-4484-B7A5-A915BB503DDA}"/>
              </a:ext>
            </a:extLst>
          </p:cNvPr>
          <p:cNvSpPr>
            <a:spLocks noGrp="1"/>
          </p:cNvSpPr>
          <p:nvPr>
            <p:ph type="title"/>
          </p:nvPr>
        </p:nvSpPr>
        <p:spPr/>
        <p:txBody>
          <a:bodyPr/>
          <a:lstStyle/>
          <a:p>
            <a:r>
              <a:rPr lang="en-US" dirty="0"/>
              <a:t>Post Mortem</a:t>
            </a:r>
          </a:p>
        </p:txBody>
      </p:sp>
      <p:sp>
        <p:nvSpPr>
          <p:cNvPr id="3" name="Content Placeholder 2">
            <a:extLst>
              <a:ext uri="{FF2B5EF4-FFF2-40B4-BE49-F238E27FC236}">
                <a16:creationId xmlns:a16="http://schemas.microsoft.com/office/drawing/2014/main" id="{001D1D2E-1782-4CD1-B393-9E47B4881FED}"/>
              </a:ext>
            </a:extLst>
          </p:cNvPr>
          <p:cNvSpPr>
            <a:spLocks noGrp="1"/>
          </p:cNvSpPr>
          <p:nvPr>
            <p:ph idx="1"/>
          </p:nvPr>
        </p:nvSpPr>
        <p:spPr/>
        <p:txBody>
          <a:bodyPr>
            <a:normAutofit lnSpcReduction="10000"/>
          </a:bodyPr>
          <a:lstStyle/>
          <a:p>
            <a:pPr>
              <a:buFont typeface="Wingdings" panose="05000000000000000000" pitchFamily="2" charset="2"/>
              <a:buChar char="§"/>
            </a:pPr>
            <a:r>
              <a:rPr lang="en-US" dirty="0"/>
              <a:t>Difficulties that arose and how we dealt with them:	</a:t>
            </a:r>
          </a:p>
          <a:p>
            <a:pPr lvl="1">
              <a:buFont typeface="Wingdings" panose="05000000000000000000" pitchFamily="2" charset="2"/>
              <a:buChar char="§"/>
            </a:pPr>
            <a:r>
              <a:rPr lang="en-US" dirty="0"/>
              <a:t>We were unable to uncover a comparably large and detailed amount of Hotel Data</a:t>
            </a:r>
          </a:p>
          <a:p>
            <a:pPr lvl="1">
              <a:buFont typeface="Wingdings" panose="05000000000000000000" pitchFamily="2" charset="2"/>
              <a:buChar char="§"/>
            </a:pPr>
            <a:r>
              <a:rPr lang="en-US" dirty="0"/>
              <a:t>Difficulty accessing travel business affiliated Hotel APIs </a:t>
            </a:r>
          </a:p>
          <a:p>
            <a:pPr>
              <a:buFont typeface="Wingdings" panose="05000000000000000000" pitchFamily="2" charset="2"/>
              <a:buChar char="§"/>
            </a:pPr>
            <a:r>
              <a:rPr lang="en-US" dirty="0"/>
              <a:t>Additional questions / thoughts:</a:t>
            </a:r>
          </a:p>
          <a:p>
            <a:pPr lvl="1">
              <a:buFont typeface="Wingdings" panose="05000000000000000000" pitchFamily="2" charset="2"/>
              <a:buChar char="§"/>
            </a:pPr>
            <a:r>
              <a:rPr lang="en-US" dirty="0"/>
              <a:t>We would have liked to consider what policies are in place in each city that may affect the price and availability of lodging types</a:t>
            </a:r>
          </a:p>
          <a:p>
            <a:pPr lvl="1">
              <a:buFont typeface="Wingdings" panose="05000000000000000000" pitchFamily="2" charset="2"/>
              <a:buChar char="§"/>
            </a:pPr>
            <a:r>
              <a:rPr lang="en-US" dirty="0"/>
              <a:t>If we had more time, we would analyze additional data that may effect which of the two lodging options is the optimal choice by looking at factor such as: Amenities, Extra services offered, Group size, and transportation</a:t>
            </a:r>
          </a:p>
          <a:p>
            <a:pPr lvl="1">
              <a:buFont typeface="Wingdings" panose="05000000000000000000" pitchFamily="2" charset="2"/>
              <a:buChar char="§"/>
            </a:pPr>
            <a:r>
              <a:rPr lang="en-US" dirty="0"/>
              <a:t>If we had two more weeks, we would analyze data for the distance between Hotels, </a:t>
            </a:r>
            <a:r>
              <a:rPr lang="en-US" dirty="0" err="1"/>
              <a:t>Airbnbs</a:t>
            </a:r>
            <a:r>
              <a:rPr lang="en-US" dirty="0"/>
              <a:t> and attractions in each city</a:t>
            </a:r>
          </a:p>
          <a:p>
            <a:pPr lvl="1">
              <a:buFont typeface="Wingdings" panose="05000000000000000000" pitchFamily="2" charset="2"/>
              <a:buChar char="§"/>
            </a:pPr>
            <a:r>
              <a:rPr lang="en-US" dirty="0"/>
              <a:t>Conduct a qualitative assessment of other factors such as community, housing data, number of jobs, </a:t>
            </a:r>
            <a:r>
              <a:rPr lang="en-US" dirty="0" err="1"/>
              <a:t>Airbnbs</a:t>
            </a:r>
            <a:r>
              <a:rPr lang="en-US" dirty="0"/>
              <a:t> effect of hospitality industry</a:t>
            </a:r>
          </a:p>
          <a:p>
            <a:pPr lvl="1">
              <a:buFont typeface="Wingdings" panose="05000000000000000000" pitchFamily="2" charset="2"/>
              <a:buChar char="§"/>
            </a:pPr>
            <a:r>
              <a:rPr lang="en-US" dirty="0"/>
              <a:t>Airbnb is better for price and customer rating, but is it really better for cities and communities?</a:t>
            </a:r>
          </a:p>
          <a:p>
            <a:pPr lvl="1">
              <a:buFont typeface="Wingdings" panose="05000000000000000000" pitchFamily="2" charset="2"/>
              <a:buChar char="§"/>
            </a:pPr>
            <a:endParaRPr lang="en-US" dirty="0"/>
          </a:p>
          <a:p>
            <a:pPr lvl="1">
              <a:buFont typeface="Wingdings" panose="05000000000000000000" pitchFamily="2" charset="2"/>
              <a:buChar char="§"/>
            </a:pPr>
            <a:endParaRPr lang="en-US" dirty="0"/>
          </a:p>
          <a:p>
            <a:pPr>
              <a:buFont typeface="Wingdings" panose="05000000000000000000" pitchFamily="2" charset="2"/>
              <a:buChar char="§"/>
            </a:pPr>
            <a:endParaRPr lang="en-US" dirty="0"/>
          </a:p>
        </p:txBody>
      </p:sp>
    </p:spTree>
    <p:extLst>
      <p:ext uri="{BB962C8B-B14F-4D97-AF65-F5344CB8AC3E}">
        <p14:creationId xmlns:p14="http://schemas.microsoft.com/office/powerpoint/2010/main" val="9202803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2" name="Rectangle 5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4" name="Straight Connector 5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56" name="Rectangle 55">
            <a:extLst>
              <a:ext uri="{FF2B5EF4-FFF2-40B4-BE49-F238E27FC236}">
                <a16:creationId xmlns:a16="http://schemas.microsoft.com/office/drawing/2014/main" id="{5AE6C737-FF55-4064-94B7-0B21D2EB6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F7287D-421B-42D3-964B-3F4EB9007BC3}"/>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a:solidFill>
                  <a:schemeClr val="tx1">
                    <a:lumMod val="85000"/>
                    <a:lumOff val="15000"/>
                  </a:schemeClr>
                </a:solidFill>
              </a:rPr>
              <a:t>Q&amp;A</a:t>
            </a:r>
          </a:p>
        </p:txBody>
      </p:sp>
      <p:pic>
        <p:nvPicPr>
          <p:cNvPr id="45" name="Graphic 23" descr="Questions">
            <a:extLst>
              <a:ext uri="{FF2B5EF4-FFF2-40B4-BE49-F238E27FC236}">
                <a16:creationId xmlns:a16="http://schemas.microsoft.com/office/drawing/2014/main" id="{2F06A4DA-A8DA-45CB-98FA-71B20C12F3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921" y="640081"/>
            <a:ext cx="5054156" cy="5054156"/>
          </a:xfrm>
          <a:prstGeom prst="rect">
            <a:avLst/>
          </a:prstGeom>
        </p:spPr>
      </p:pic>
      <p:cxnSp>
        <p:nvCxnSpPr>
          <p:cNvPr id="58" name="Straight Connector 57">
            <a:extLst>
              <a:ext uri="{FF2B5EF4-FFF2-40B4-BE49-F238E27FC236}">
                <a16:creationId xmlns:a16="http://schemas.microsoft.com/office/drawing/2014/main" id="{6B5B1DD8-6224-4137-8621-32982B00F9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D8218D9F-38B6-4AE0-9051-5434D19A5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a:extLst>
              <a:ext uri="{FF2B5EF4-FFF2-40B4-BE49-F238E27FC236}">
                <a16:creationId xmlns:a16="http://schemas.microsoft.com/office/drawing/2014/main" id="{2D3DCA99-84AF-487A-BF72-91C5FA6B0B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54975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ravel">
            <a:extLst>
              <a:ext uri="{FF2B5EF4-FFF2-40B4-BE49-F238E27FC236}">
                <a16:creationId xmlns:a16="http://schemas.microsoft.com/office/drawing/2014/main" id="{05176E03-D94B-4BD2-89A7-BAAC3F91F41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astelsSmooth/>
                    </a14:imgEffect>
                  </a14:imgLayer>
                </a14:imgProps>
              </a:ext>
              <a:ext uri="{28A0092B-C50C-407E-A947-70E740481C1C}">
                <a14:useLocalDpi xmlns:a14="http://schemas.microsoft.com/office/drawing/2010/main" val="0"/>
              </a:ext>
            </a:extLst>
          </a:blip>
          <a:srcRect/>
          <a:stretch>
            <a:fillRect/>
          </a:stretch>
        </p:blipFill>
        <p:spPr bwMode="auto">
          <a:xfrm>
            <a:off x="-119575" y="0"/>
            <a:ext cx="12431149" cy="63855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A2DD63E-ECC1-4610-B81D-54B417BB7463}"/>
              </a:ext>
            </a:extLst>
          </p:cNvPr>
          <p:cNvSpPr>
            <a:spLocks noGrp="1"/>
          </p:cNvSpPr>
          <p:nvPr>
            <p:ph type="title"/>
          </p:nvPr>
        </p:nvSpPr>
        <p:spPr>
          <a:xfrm>
            <a:off x="958850" y="0"/>
            <a:ext cx="10058400" cy="1450757"/>
          </a:xfrm>
        </p:spPr>
        <p:txBody>
          <a:bodyPr>
            <a:normAutofit/>
          </a:bodyPr>
          <a:lstStyle/>
          <a:p>
            <a:pPr algn="ctr"/>
            <a:r>
              <a:rPr lang="en-US" sz="6000" b="1" dirty="0"/>
              <a:t>8 Destinations</a:t>
            </a:r>
          </a:p>
        </p:txBody>
      </p:sp>
      <p:graphicFrame>
        <p:nvGraphicFramePr>
          <p:cNvPr id="4" name="Table 3">
            <a:extLst>
              <a:ext uri="{FF2B5EF4-FFF2-40B4-BE49-F238E27FC236}">
                <a16:creationId xmlns:a16="http://schemas.microsoft.com/office/drawing/2014/main" id="{99CB6947-4B2A-4952-992C-1FB5106D790A}"/>
              </a:ext>
            </a:extLst>
          </p:cNvPr>
          <p:cNvGraphicFramePr>
            <a:graphicFrameLocks noGrp="1"/>
          </p:cNvGraphicFramePr>
          <p:nvPr>
            <p:extLst>
              <p:ext uri="{D42A27DB-BD31-4B8C-83A1-F6EECF244321}">
                <p14:modId xmlns:p14="http://schemas.microsoft.com/office/powerpoint/2010/main" val="3952326177"/>
              </p:ext>
            </p:extLst>
          </p:nvPr>
        </p:nvGraphicFramePr>
        <p:xfrm>
          <a:off x="3086100" y="4343400"/>
          <a:ext cx="5803900" cy="1866900"/>
        </p:xfrm>
        <a:graphic>
          <a:graphicData uri="http://schemas.openxmlformats.org/drawingml/2006/table">
            <a:tbl>
              <a:tblPr bandRow="1">
                <a:tableStyleId>{616DA210-FB5B-4158-B5E0-FEB733F419BA}</a:tableStyleId>
              </a:tblPr>
              <a:tblGrid>
                <a:gridCol w="2901950">
                  <a:extLst>
                    <a:ext uri="{9D8B030D-6E8A-4147-A177-3AD203B41FA5}">
                      <a16:colId xmlns:a16="http://schemas.microsoft.com/office/drawing/2014/main" val="1669017043"/>
                    </a:ext>
                  </a:extLst>
                </a:gridCol>
                <a:gridCol w="2901950">
                  <a:extLst>
                    <a:ext uri="{9D8B030D-6E8A-4147-A177-3AD203B41FA5}">
                      <a16:colId xmlns:a16="http://schemas.microsoft.com/office/drawing/2014/main" val="2525018313"/>
                    </a:ext>
                  </a:extLst>
                </a:gridCol>
              </a:tblGrid>
              <a:tr h="461913">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New York</a:t>
                      </a:r>
                    </a:p>
                  </a:txBody>
                  <a:tcPr/>
                </a:tc>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Beijing</a:t>
                      </a:r>
                    </a:p>
                  </a:txBody>
                  <a:tcPr/>
                </a:tc>
                <a:extLst>
                  <a:ext uri="{0D108BD9-81ED-4DB2-BD59-A6C34878D82A}">
                    <a16:rowId xmlns:a16="http://schemas.microsoft.com/office/drawing/2014/main" val="2326223283"/>
                  </a:ext>
                </a:extLst>
              </a:tr>
              <a:tr h="468329">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Las Vegas</a:t>
                      </a:r>
                    </a:p>
                  </a:txBody>
                  <a:tcPr/>
                </a:tc>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Paris</a:t>
                      </a:r>
                    </a:p>
                  </a:txBody>
                  <a:tcPr/>
                </a:tc>
                <a:extLst>
                  <a:ext uri="{0D108BD9-81ED-4DB2-BD59-A6C34878D82A}">
                    <a16:rowId xmlns:a16="http://schemas.microsoft.com/office/drawing/2014/main" val="3414171328"/>
                  </a:ext>
                </a:extLst>
              </a:tr>
              <a:tr h="468329">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Los Angeles</a:t>
                      </a:r>
                    </a:p>
                  </a:txBody>
                  <a:tcPr/>
                </a:tc>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Madrid</a:t>
                      </a:r>
                    </a:p>
                  </a:txBody>
                  <a:tcPr/>
                </a:tc>
                <a:extLst>
                  <a:ext uri="{0D108BD9-81ED-4DB2-BD59-A6C34878D82A}">
                    <a16:rowId xmlns:a16="http://schemas.microsoft.com/office/drawing/2014/main" val="745729735"/>
                  </a:ext>
                </a:extLst>
              </a:tr>
              <a:tr h="468329">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Sydney</a:t>
                      </a:r>
                    </a:p>
                  </a:txBody>
                  <a:tcPr/>
                </a:tc>
                <a:tc>
                  <a:txBody>
                    <a:bodyPr/>
                    <a:lstStyle/>
                    <a:p>
                      <a:pPr algn="ctr"/>
                      <a:r>
                        <a:rPr lang="en-US" b="0" cap="none" spc="0" dirty="0">
                          <a:ln w="0">
                            <a:solidFill>
                              <a:schemeClr val="tx1"/>
                            </a:solidFill>
                          </a:ln>
                          <a:solidFill>
                            <a:schemeClr val="tx1"/>
                          </a:solidFill>
                          <a:effectLst>
                            <a:outerShdw blurRad="38100" dist="19050" dir="2700000" algn="tl" rotWithShape="0">
                              <a:schemeClr val="dk1">
                                <a:alpha val="40000"/>
                              </a:schemeClr>
                            </a:outerShdw>
                          </a:effectLst>
                        </a:rPr>
                        <a:t>Amsterdam</a:t>
                      </a:r>
                    </a:p>
                  </a:txBody>
                  <a:tcPr/>
                </a:tc>
                <a:extLst>
                  <a:ext uri="{0D108BD9-81ED-4DB2-BD59-A6C34878D82A}">
                    <a16:rowId xmlns:a16="http://schemas.microsoft.com/office/drawing/2014/main" val="3919688158"/>
                  </a:ext>
                </a:extLst>
              </a:tr>
            </a:tbl>
          </a:graphicData>
        </a:graphic>
      </p:graphicFrame>
    </p:spTree>
    <p:extLst>
      <p:ext uri="{BB962C8B-B14F-4D97-AF65-F5344CB8AC3E}">
        <p14:creationId xmlns:p14="http://schemas.microsoft.com/office/powerpoint/2010/main" val="2099393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9DEDD-4D32-4074-8779-CF59290E3432}"/>
              </a:ext>
            </a:extLst>
          </p:cNvPr>
          <p:cNvSpPr>
            <a:spLocks noGrp="1"/>
          </p:cNvSpPr>
          <p:nvPr>
            <p:ph type="title"/>
          </p:nvPr>
        </p:nvSpPr>
        <p:spPr/>
        <p:txBody>
          <a:bodyPr/>
          <a:lstStyle/>
          <a:p>
            <a:r>
              <a:rPr lang="en-US" dirty="0"/>
              <a:t>Core Message / Hypothesis Cont.</a:t>
            </a:r>
          </a:p>
        </p:txBody>
      </p:sp>
      <p:graphicFrame>
        <p:nvGraphicFramePr>
          <p:cNvPr id="9" name="Table 8">
            <a:extLst>
              <a:ext uri="{FF2B5EF4-FFF2-40B4-BE49-F238E27FC236}">
                <a16:creationId xmlns:a16="http://schemas.microsoft.com/office/drawing/2014/main" id="{B34F9D2F-5B41-4845-A387-EA3E589A5AB9}"/>
              </a:ext>
            </a:extLst>
          </p:cNvPr>
          <p:cNvGraphicFramePr>
            <a:graphicFrameLocks noGrp="1"/>
          </p:cNvGraphicFramePr>
          <p:nvPr>
            <p:extLst>
              <p:ext uri="{D42A27DB-BD31-4B8C-83A1-F6EECF244321}">
                <p14:modId xmlns:p14="http://schemas.microsoft.com/office/powerpoint/2010/main" val="2394747092"/>
              </p:ext>
            </p:extLst>
          </p:nvPr>
        </p:nvGraphicFramePr>
        <p:xfrm>
          <a:off x="2032000" y="1824744"/>
          <a:ext cx="8128000" cy="2468880"/>
        </p:xfrm>
        <a:graphic>
          <a:graphicData uri="http://schemas.openxmlformats.org/drawingml/2006/table">
            <a:tbl>
              <a:tblPr firstRow="1" bandRow="1">
                <a:tableStyleId>{073A0DAA-6AF3-43AB-8588-CEC1D06C72B9}</a:tableStyleId>
              </a:tblPr>
              <a:tblGrid>
                <a:gridCol w="8128000">
                  <a:extLst>
                    <a:ext uri="{9D8B030D-6E8A-4147-A177-3AD203B41FA5}">
                      <a16:colId xmlns:a16="http://schemas.microsoft.com/office/drawing/2014/main" val="2584502864"/>
                    </a:ext>
                  </a:extLst>
                </a:gridCol>
              </a:tblGrid>
              <a:tr h="327979">
                <a:tc>
                  <a:txBody>
                    <a:bodyPr/>
                    <a:lstStyle/>
                    <a:p>
                      <a:pPr algn="ctr"/>
                      <a:r>
                        <a:rPr lang="en-US" dirty="0"/>
                        <a:t>QUESTIONS FOR RESEARCH:</a:t>
                      </a:r>
                    </a:p>
                  </a:txBody>
                  <a:tcPr/>
                </a:tc>
                <a:extLst>
                  <a:ext uri="{0D108BD9-81ED-4DB2-BD59-A6C34878D82A}">
                    <a16:rowId xmlns:a16="http://schemas.microsoft.com/office/drawing/2014/main" val="2826870339"/>
                  </a:ext>
                </a:extLst>
              </a:tr>
              <a:tr h="327979">
                <a:tc>
                  <a:txBody>
                    <a:bodyPr/>
                    <a:lstStyle/>
                    <a:p>
                      <a:r>
                        <a:rPr lang="en-US" dirty="0"/>
                        <a:t>Does Location effect the price and ratings of Hotels vs Airbnb?</a:t>
                      </a:r>
                    </a:p>
                  </a:txBody>
                  <a:tcPr/>
                </a:tc>
                <a:extLst>
                  <a:ext uri="{0D108BD9-81ED-4DB2-BD59-A6C34878D82A}">
                    <a16:rowId xmlns:a16="http://schemas.microsoft.com/office/drawing/2014/main" val="1018452388"/>
                  </a:ext>
                </a:extLst>
              </a:tr>
              <a:tr h="573963">
                <a:tc>
                  <a:txBody>
                    <a:bodyPr/>
                    <a:lstStyle/>
                    <a:p>
                      <a:r>
                        <a:rPr lang="en-US" dirty="0"/>
                        <a:t>How do lodging fees differ city to city and neighborhood to neighborhood in the same city?</a:t>
                      </a:r>
                    </a:p>
                  </a:txBody>
                  <a:tcPr/>
                </a:tc>
                <a:extLst>
                  <a:ext uri="{0D108BD9-81ED-4DB2-BD59-A6C34878D82A}">
                    <a16:rowId xmlns:a16="http://schemas.microsoft.com/office/drawing/2014/main" val="1599387754"/>
                  </a:ext>
                </a:extLst>
              </a:tr>
              <a:tr h="327979">
                <a:tc>
                  <a:txBody>
                    <a:bodyPr/>
                    <a:lstStyle/>
                    <a:p>
                      <a:r>
                        <a:rPr lang="en-US" dirty="0"/>
                        <a:t>Which has a greater # of lodging listings in a single city: Airbnb vs Hotel</a:t>
                      </a:r>
                    </a:p>
                  </a:txBody>
                  <a:tcPr/>
                </a:tc>
                <a:extLst>
                  <a:ext uri="{0D108BD9-81ED-4DB2-BD59-A6C34878D82A}">
                    <a16:rowId xmlns:a16="http://schemas.microsoft.com/office/drawing/2014/main" val="2172735574"/>
                  </a:ext>
                </a:extLst>
              </a:tr>
              <a:tr h="327979">
                <a:tc>
                  <a:txBody>
                    <a:bodyPr/>
                    <a:lstStyle/>
                    <a:p>
                      <a:r>
                        <a:rPr lang="en-US" dirty="0"/>
                        <a:t>How do prices effect ratings in a single city?</a:t>
                      </a:r>
                    </a:p>
                  </a:txBody>
                  <a:tcPr/>
                </a:tc>
                <a:extLst>
                  <a:ext uri="{0D108BD9-81ED-4DB2-BD59-A6C34878D82A}">
                    <a16:rowId xmlns:a16="http://schemas.microsoft.com/office/drawing/2014/main" val="2102170533"/>
                  </a:ext>
                </a:extLst>
              </a:tr>
              <a:tr h="327979">
                <a:tc>
                  <a:txBody>
                    <a:bodyPr/>
                    <a:lstStyle/>
                    <a:p>
                      <a:endParaRPr lang="en-US" dirty="0"/>
                    </a:p>
                  </a:txBody>
                  <a:tcPr/>
                </a:tc>
                <a:extLst>
                  <a:ext uri="{0D108BD9-81ED-4DB2-BD59-A6C34878D82A}">
                    <a16:rowId xmlns:a16="http://schemas.microsoft.com/office/drawing/2014/main" val="2928315404"/>
                  </a:ext>
                </a:extLst>
              </a:tr>
            </a:tbl>
          </a:graphicData>
        </a:graphic>
      </p:graphicFrame>
      <p:graphicFrame>
        <p:nvGraphicFramePr>
          <p:cNvPr id="6" name="Table 5">
            <a:extLst>
              <a:ext uri="{FF2B5EF4-FFF2-40B4-BE49-F238E27FC236}">
                <a16:creationId xmlns:a16="http://schemas.microsoft.com/office/drawing/2014/main" id="{0F57B5F2-84B2-4C35-A223-C83A83969BE1}"/>
              </a:ext>
            </a:extLst>
          </p:cNvPr>
          <p:cNvGraphicFramePr>
            <a:graphicFrameLocks noGrp="1"/>
          </p:cNvGraphicFramePr>
          <p:nvPr>
            <p:extLst>
              <p:ext uri="{D42A27DB-BD31-4B8C-83A1-F6EECF244321}">
                <p14:modId xmlns:p14="http://schemas.microsoft.com/office/powerpoint/2010/main" val="3231998197"/>
              </p:ext>
            </p:extLst>
          </p:nvPr>
        </p:nvGraphicFramePr>
        <p:xfrm>
          <a:off x="2032000" y="3948184"/>
          <a:ext cx="8128000" cy="2123440"/>
        </p:xfrm>
        <a:graphic>
          <a:graphicData uri="http://schemas.openxmlformats.org/drawingml/2006/table">
            <a:tbl>
              <a:tblPr firstRow="1" bandRow="1">
                <a:tableStyleId>{073A0DAA-6AF3-43AB-8588-CEC1D06C72B9}</a:tableStyleId>
              </a:tblPr>
              <a:tblGrid>
                <a:gridCol w="8128000">
                  <a:extLst>
                    <a:ext uri="{9D8B030D-6E8A-4147-A177-3AD203B41FA5}">
                      <a16:colId xmlns:a16="http://schemas.microsoft.com/office/drawing/2014/main" val="324653292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FACTORS TO  BE CONSIDERED:</a:t>
                      </a:r>
                    </a:p>
                    <a:p>
                      <a:endParaRPr lang="en-US" dirty="0"/>
                    </a:p>
                  </a:txBody>
                  <a:tcPr/>
                </a:tc>
                <a:extLst>
                  <a:ext uri="{0D108BD9-81ED-4DB2-BD59-A6C34878D82A}">
                    <a16:rowId xmlns:a16="http://schemas.microsoft.com/office/drawing/2014/main" val="1904250066"/>
                  </a:ext>
                </a:extLst>
              </a:tr>
              <a:tr h="370840">
                <a:tc>
                  <a:txBody>
                    <a:bodyPr/>
                    <a:lstStyle/>
                    <a:p>
                      <a:r>
                        <a:rPr lang="en-US" dirty="0"/>
                        <a:t>Price</a:t>
                      </a:r>
                    </a:p>
                  </a:txBody>
                  <a:tcPr/>
                </a:tc>
                <a:extLst>
                  <a:ext uri="{0D108BD9-81ED-4DB2-BD59-A6C34878D82A}">
                    <a16:rowId xmlns:a16="http://schemas.microsoft.com/office/drawing/2014/main" val="190989156"/>
                  </a:ext>
                </a:extLst>
              </a:tr>
              <a:tr h="370840">
                <a:tc>
                  <a:txBody>
                    <a:bodyPr/>
                    <a:lstStyle/>
                    <a:p>
                      <a:r>
                        <a:rPr lang="en-US" dirty="0"/>
                        <a:t>Ratings</a:t>
                      </a:r>
                    </a:p>
                  </a:txBody>
                  <a:tcPr/>
                </a:tc>
                <a:extLst>
                  <a:ext uri="{0D108BD9-81ED-4DB2-BD59-A6C34878D82A}">
                    <a16:rowId xmlns:a16="http://schemas.microsoft.com/office/drawing/2014/main" val="616709814"/>
                  </a:ext>
                </a:extLst>
              </a:tr>
              <a:tr h="370840">
                <a:tc>
                  <a:txBody>
                    <a:bodyPr/>
                    <a:lstStyle/>
                    <a:p>
                      <a:r>
                        <a:rPr lang="en-US" dirty="0"/>
                        <a:t>Location: 8 major cities throughout the United State &amp; Internationally</a:t>
                      </a:r>
                    </a:p>
                  </a:txBody>
                  <a:tcPr/>
                </a:tc>
                <a:extLst>
                  <a:ext uri="{0D108BD9-81ED-4DB2-BD59-A6C34878D82A}">
                    <a16:rowId xmlns:a16="http://schemas.microsoft.com/office/drawing/2014/main" val="1837702320"/>
                  </a:ext>
                </a:extLst>
              </a:tr>
              <a:tr h="370840">
                <a:tc>
                  <a:txBody>
                    <a:bodyPr/>
                    <a:lstStyle/>
                    <a:p>
                      <a:r>
                        <a:rPr lang="en-US" dirty="0"/>
                        <a:t>Density</a:t>
                      </a:r>
                    </a:p>
                  </a:txBody>
                  <a:tcPr/>
                </a:tc>
                <a:extLst>
                  <a:ext uri="{0D108BD9-81ED-4DB2-BD59-A6C34878D82A}">
                    <a16:rowId xmlns:a16="http://schemas.microsoft.com/office/drawing/2014/main" val="1137726549"/>
                  </a:ext>
                </a:extLst>
              </a:tr>
            </a:tbl>
          </a:graphicData>
        </a:graphic>
      </p:graphicFrame>
      <p:pic>
        <p:nvPicPr>
          <p:cNvPr id="10" name="Picture 2" descr="Image result for airbnb symbol">
            <a:extLst>
              <a:ext uri="{FF2B5EF4-FFF2-40B4-BE49-F238E27FC236}">
                <a16:creationId xmlns:a16="http://schemas.microsoft.com/office/drawing/2014/main" id="{941BD60B-96F5-4AEA-9E3F-291C2F5BC3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39" y="4783597"/>
            <a:ext cx="1310003" cy="140860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Related image">
            <a:extLst>
              <a:ext uri="{FF2B5EF4-FFF2-40B4-BE49-F238E27FC236}">
                <a16:creationId xmlns:a16="http://schemas.microsoft.com/office/drawing/2014/main" id="{A0D861BA-7AAD-478D-AF57-3054202AF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72458" y="4835091"/>
            <a:ext cx="1419542" cy="1419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260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F6F8610-BC5C-4955-8CE3-206B51C6A566}"/>
              </a:ext>
            </a:extLst>
          </p:cNvPr>
          <p:cNvSpPr>
            <a:spLocks noGrp="1"/>
          </p:cNvSpPr>
          <p:nvPr>
            <p:ph type="title"/>
          </p:nvPr>
        </p:nvSpPr>
        <p:spPr>
          <a:xfrm>
            <a:off x="492370" y="516835"/>
            <a:ext cx="3084844" cy="5772840"/>
          </a:xfrm>
        </p:spPr>
        <p:txBody>
          <a:bodyPr anchor="ctr">
            <a:normAutofit/>
          </a:bodyPr>
          <a:lstStyle/>
          <a:p>
            <a:r>
              <a:rPr lang="en-US" sz="3600">
                <a:solidFill>
                  <a:srgbClr val="FFFFFF"/>
                </a:solidFill>
              </a:rPr>
              <a:t>Core Questions: Why they are important?</a:t>
            </a:r>
          </a:p>
        </p:txBody>
      </p:sp>
      <p:sp>
        <p:nvSpPr>
          <p:cNvPr id="14" name="Rectangle 13">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8B51C405-86DE-45AA-AFF2-1273902F4E01}"/>
              </a:ext>
            </a:extLst>
          </p:cNvPr>
          <p:cNvGraphicFramePr>
            <a:graphicFrameLocks noGrp="1"/>
          </p:cNvGraphicFramePr>
          <p:nvPr>
            <p:ph idx="1"/>
            <p:extLst>
              <p:ext uri="{D42A27DB-BD31-4B8C-83A1-F6EECF244321}">
                <p14:modId xmlns:p14="http://schemas.microsoft.com/office/powerpoint/2010/main" val="705486622"/>
              </p:ext>
            </p:extLst>
          </p:nvPr>
        </p:nvGraphicFramePr>
        <p:xfrm>
          <a:off x="4292600" y="639763"/>
          <a:ext cx="7899399"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0170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48E7C2-6BAE-49B6-B7C7-3E44D529634B}"/>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100">
                <a:solidFill>
                  <a:schemeClr val="tx1">
                    <a:lumMod val="85000"/>
                    <a:lumOff val="15000"/>
                  </a:schemeClr>
                </a:solidFill>
              </a:rPr>
              <a:t>Questions and Data</a:t>
            </a:r>
          </a:p>
        </p:txBody>
      </p:sp>
      <p:cxnSp>
        <p:nvCxnSpPr>
          <p:cNvPr id="40" name="Straight Connector 39">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4" name="Rectangle 43">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7" name="Table 6">
            <a:extLst>
              <a:ext uri="{FF2B5EF4-FFF2-40B4-BE49-F238E27FC236}">
                <a16:creationId xmlns:a16="http://schemas.microsoft.com/office/drawing/2014/main" id="{2F5CFDFC-7290-4EB0-AD08-2D4B217CAA7D}"/>
              </a:ext>
            </a:extLst>
          </p:cNvPr>
          <p:cNvGraphicFramePr>
            <a:graphicFrameLocks noGrp="1"/>
          </p:cNvGraphicFramePr>
          <p:nvPr>
            <p:extLst>
              <p:ext uri="{D42A27DB-BD31-4B8C-83A1-F6EECF244321}">
                <p14:modId xmlns:p14="http://schemas.microsoft.com/office/powerpoint/2010/main" val="1326377109"/>
              </p:ext>
            </p:extLst>
          </p:nvPr>
        </p:nvGraphicFramePr>
        <p:xfrm>
          <a:off x="662956" y="640081"/>
          <a:ext cx="6931644" cy="5126371"/>
        </p:xfrm>
        <a:graphic>
          <a:graphicData uri="http://schemas.openxmlformats.org/drawingml/2006/table">
            <a:tbl>
              <a:tblPr firstRow="1" bandRow="1">
                <a:tableStyleId>{8EC20E35-A176-4012-BC5E-935CFFF8708E}</a:tableStyleId>
              </a:tblPr>
              <a:tblGrid>
                <a:gridCol w="2280136">
                  <a:extLst>
                    <a:ext uri="{9D8B030D-6E8A-4147-A177-3AD203B41FA5}">
                      <a16:colId xmlns:a16="http://schemas.microsoft.com/office/drawing/2014/main" val="1978435849"/>
                    </a:ext>
                  </a:extLst>
                </a:gridCol>
                <a:gridCol w="1880200">
                  <a:extLst>
                    <a:ext uri="{9D8B030D-6E8A-4147-A177-3AD203B41FA5}">
                      <a16:colId xmlns:a16="http://schemas.microsoft.com/office/drawing/2014/main" val="2927399001"/>
                    </a:ext>
                  </a:extLst>
                </a:gridCol>
                <a:gridCol w="2771308">
                  <a:extLst>
                    <a:ext uri="{9D8B030D-6E8A-4147-A177-3AD203B41FA5}">
                      <a16:colId xmlns:a16="http://schemas.microsoft.com/office/drawing/2014/main" val="3275605578"/>
                    </a:ext>
                  </a:extLst>
                </a:gridCol>
              </a:tblGrid>
              <a:tr h="313216">
                <a:tc>
                  <a:txBody>
                    <a:bodyPr/>
                    <a:lstStyle/>
                    <a:p>
                      <a:r>
                        <a:rPr lang="en-US" sz="1400"/>
                        <a:t>Question</a:t>
                      </a:r>
                    </a:p>
                  </a:txBody>
                  <a:tcPr marL="71185" marR="71185" marT="35593" marB="35593"/>
                </a:tc>
                <a:tc>
                  <a:txBody>
                    <a:bodyPr/>
                    <a:lstStyle/>
                    <a:p>
                      <a:r>
                        <a:rPr lang="en-US" sz="1400"/>
                        <a:t>Data Needed</a:t>
                      </a:r>
                    </a:p>
                  </a:txBody>
                  <a:tcPr marL="71185" marR="71185" marT="35593" marB="35593"/>
                </a:tc>
                <a:tc>
                  <a:txBody>
                    <a:bodyPr/>
                    <a:lstStyle/>
                    <a:p>
                      <a:r>
                        <a:rPr lang="en-US" sz="1400"/>
                        <a:t>Data Source</a:t>
                      </a:r>
                    </a:p>
                  </a:txBody>
                  <a:tcPr marL="71185" marR="71185" marT="35593" marB="35593"/>
                </a:tc>
                <a:extLst>
                  <a:ext uri="{0D108BD9-81ED-4DB2-BD59-A6C34878D82A}">
                    <a16:rowId xmlns:a16="http://schemas.microsoft.com/office/drawing/2014/main" val="3718855695"/>
                  </a:ext>
                </a:extLst>
              </a:tr>
              <a:tr h="1096254">
                <a:tc>
                  <a:txBody>
                    <a:bodyPr/>
                    <a:lstStyle/>
                    <a:p>
                      <a:r>
                        <a:rPr lang="en-US" sz="900"/>
                        <a:t>Does Location effect the price and ratings of Hotels Vs. Airbnb</a:t>
                      </a:r>
                    </a:p>
                  </a:txBody>
                  <a:tcPr marL="71185" marR="71185" marT="35593" marB="35593"/>
                </a:tc>
                <a:tc>
                  <a:txBody>
                    <a:bodyPr/>
                    <a:lstStyle/>
                    <a:p>
                      <a:pPr marL="285750" indent="-285750">
                        <a:buFont typeface="Wingdings" panose="05000000000000000000" pitchFamily="2" charset="2"/>
                        <a:buChar char="§"/>
                      </a:pPr>
                      <a:r>
                        <a:rPr lang="en-US" sz="900" dirty="0"/>
                        <a:t>Airbnb data for pricing and ratings in 8 cities</a:t>
                      </a:r>
                    </a:p>
                    <a:p>
                      <a:pPr marL="285750" indent="-285750">
                        <a:buFont typeface="Wingdings" panose="05000000000000000000" pitchFamily="2" charset="2"/>
                        <a:buChar char="§"/>
                      </a:pPr>
                      <a:r>
                        <a:rPr lang="en-US" sz="900" dirty="0"/>
                        <a:t>Density in 8 cities</a:t>
                      </a:r>
                    </a:p>
                    <a:p>
                      <a:pPr marL="285750" indent="-285750">
                        <a:buFont typeface="Wingdings" panose="05000000000000000000" pitchFamily="2" charset="2"/>
                        <a:buChar char="§"/>
                      </a:pPr>
                      <a:r>
                        <a:rPr lang="en-US" sz="900" dirty="0"/>
                        <a:t>Hotel data for pricing and ratings in 8 cities</a:t>
                      </a:r>
                    </a:p>
                    <a:p>
                      <a:pPr marL="285750" indent="-285750">
                        <a:buFont typeface="Wingdings" panose="05000000000000000000" pitchFamily="2" charset="2"/>
                        <a:buChar char="§"/>
                      </a:pPr>
                      <a:r>
                        <a:rPr lang="en-US" sz="900" dirty="0"/>
                        <a:t>Density 8 cities</a:t>
                      </a:r>
                    </a:p>
                  </a:txBody>
                  <a:tcPr marL="71185" marR="71185" marT="35593" marB="35593"/>
                </a:tc>
                <a:tc>
                  <a:txBody>
                    <a:bodyPr/>
                    <a:lstStyle/>
                    <a:p>
                      <a:pPr marL="285750" indent="-285750">
                        <a:buFont typeface="Arial" panose="020B0604020202020204" pitchFamily="34" charset="0"/>
                        <a:buChar char="•"/>
                      </a:pPr>
                      <a:r>
                        <a:rPr lang="en-US" sz="900" dirty="0"/>
                        <a:t>Airbnb Data: </a:t>
                      </a:r>
                      <a:r>
                        <a:rPr lang="en-US" sz="900" dirty="0">
                          <a:hlinkClick r:id="rId2"/>
                        </a:rPr>
                        <a:t>http://insideairbnb.com/get-the-data.html</a:t>
                      </a:r>
                      <a:endParaRPr lang="en-US" sz="900" dirty="0"/>
                    </a:p>
                    <a:p>
                      <a:pPr marL="285750" indent="-285750">
                        <a:buFont typeface="Arial" panose="020B0604020202020204" pitchFamily="34" charset="0"/>
                        <a:buChar char="•"/>
                      </a:pPr>
                      <a:r>
                        <a:rPr lang="en-US" sz="900" dirty="0"/>
                        <a:t>Hotel Data: </a:t>
                      </a:r>
                      <a:r>
                        <a:rPr lang="en-US" sz="900" dirty="0">
                          <a:hlinkClick r:id="rId3"/>
                        </a:rPr>
                        <a:t>https://github.com/lucasmonteiro001/free-world-hotel-database/blob/master/hotels.csv.zip</a:t>
                      </a:r>
                      <a:endParaRPr lang="en-US" sz="900" dirty="0"/>
                    </a:p>
                    <a:p>
                      <a:pPr marL="285750" indent="-285750">
                        <a:buFont typeface="Arial" panose="020B0604020202020204" pitchFamily="34" charset="0"/>
                        <a:buChar char="•"/>
                      </a:pPr>
                      <a:r>
                        <a:rPr lang="en-US" sz="900" dirty="0" err="1"/>
                        <a:t>Tripadvisor</a:t>
                      </a:r>
                      <a:endParaRPr lang="en-US" sz="900" dirty="0"/>
                    </a:p>
                    <a:p>
                      <a:endParaRPr lang="en-US" sz="900" dirty="0"/>
                    </a:p>
                    <a:p>
                      <a:endParaRPr lang="en-US" sz="900" dirty="0"/>
                    </a:p>
                  </a:txBody>
                  <a:tcPr marL="71185" marR="71185" marT="35593" marB="35593"/>
                </a:tc>
                <a:extLst>
                  <a:ext uri="{0D108BD9-81ED-4DB2-BD59-A6C34878D82A}">
                    <a16:rowId xmlns:a16="http://schemas.microsoft.com/office/drawing/2014/main" val="1062710693"/>
                  </a:ext>
                </a:extLst>
              </a:tr>
              <a:tr h="1096254">
                <a:tc>
                  <a:txBody>
                    <a:bodyPr/>
                    <a:lstStyle/>
                    <a:p>
                      <a:r>
                        <a:rPr lang="en-US" sz="900" dirty="0"/>
                        <a:t>How do lodging fees differ city to city and neighborhood to neighborhood in the same city?</a:t>
                      </a:r>
                    </a:p>
                  </a:txBody>
                  <a:tcPr marL="71185" marR="71185" marT="35593" marB="35593"/>
                </a:tc>
                <a:tc>
                  <a:txBody>
                    <a:bodyPr/>
                    <a:lstStyle/>
                    <a:p>
                      <a:pPr marL="285750" indent="-285750">
                        <a:buFont typeface="Wingdings" panose="05000000000000000000" pitchFamily="2" charset="2"/>
                        <a:buChar char="§"/>
                      </a:pPr>
                      <a:r>
                        <a:rPr lang="en-US" sz="900" dirty="0"/>
                        <a:t>Airbnb data for pricing and ratings in 8 cities </a:t>
                      </a:r>
                    </a:p>
                    <a:p>
                      <a:pPr marL="285750" indent="-285750">
                        <a:buFont typeface="Wingdings" panose="05000000000000000000" pitchFamily="2" charset="2"/>
                        <a:buChar char="§"/>
                      </a:pPr>
                      <a:r>
                        <a:rPr lang="en-US" sz="900" dirty="0"/>
                        <a:t>Density in 8 cities</a:t>
                      </a:r>
                    </a:p>
                    <a:p>
                      <a:pPr marL="285750" indent="-285750">
                        <a:buFont typeface="Wingdings" panose="05000000000000000000" pitchFamily="2" charset="2"/>
                        <a:buChar char="§"/>
                      </a:pPr>
                      <a:r>
                        <a:rPr lang="en-US" sz="900" dirty="0"/>
                        <a:t>Hotel data for pricing and ratings in 8 cities</a:t>
                      </a:r>
                    </a:p>
                    <a:p>
                      <a:pPr marL="285750" indent="-285750">
                        <a:buFont typeface="Wingdings" panose="05000000000000000000" pitchFamily="2" charset="2"/>
                        <a:buChar char="§"/>
                      </a:pPr>
                      <a:r>
                        <a:rPr lang="en-US" sz="900" dirty="0"/>
                        <a:t>Density in 8 cities</a:t>
                      </a:r>
                    </a:p>
                  </a:txBody>
                  <a:tcPr marL="71185" marR="71185" marT="35593" marB="35593"/>
                </a:tc>
                <a:tc>
                  <a:txBody>
                    <a:bodyPr/>
                    <a:lstStyle/>
                    <a:p>
                      <a:pPr marL="285750" indent="-285750">
                        <a:buFont typeface="Arial" panose="020B0604020202020204" pitchFamily="34" charset="0"/>
                        <a:buChar char="•"/>
                      </a:pPr>
                      <a:r>
                        <a:rPr lang="en-US" sz="900" dirty="0"/>
                        <a:t>Airbnb Data: </a:t>
                      </a:r>
                      <a:r>
                        <a:rPr lang="en-US" sz="900" dirty="0">
                          <a:hlinkClick r:id="rId2"/>
                        </a:rPr>
                        <a:t>http://insideairbnb.com/get-the-data.html</a:t>
                      </a:r>
                      <a:endParaRPr lang="en-US" sz="900" dirty="0"/>
                    </a:p>
                    <a:p>
                      <a:pPr marL="285750" indent="-285750">
                        <a:buFont typeface="Arial" panose="020B0604020202020204" pitchFamily="34" charset="0"/>
                        <a:buChar char="•"/>
                      </a:pPr>
                      <a:r>
                        <a:rPr lang="en-US" sz="900" dirty="0"/>
                        <a:t>Hotel Data: </a:t>
                      </a:r>
                      <a:r>
                        <a:rPr lang="en-US" sz="900" dirty="0">
                          <a:hlinkClick r:id="rId3"/>
                        </a:rPr>
                        <a:t>https://github.com/lucasmonteiro001/free-world-hotel-database/blob/master/hotels.csv.zip</a:t>
                      </a:r>
                      <a:endParaRPr lang="en-US" sz="900" dirty="0"/>
                    </a:p>
                    <a:p>
                      <a:endParaRPr lang="en-US" sz="900" dirty="0"/>
                    </a:p>
                  </a:txBody>
                  <a:tcPr marL="71185" marR="71185" marT="35593" marB="35593"/>
                </a:tc>
                <a:extLst>
                  <a:ext uri="{0D108BD9-81ED-4DB2-BD59-A6C34878D82A}">
                    <a16:rowId xmlns:a16="http://schemas.microsoft.com/office/drawing/2014/main" val="2911560356"/>
                  </a:ext>
                </a:extLst>
              </a:tr>
              <a:tr h="1096254">
                <a:tc>
                  <a:txBody>
                    <a:bodyPr/>
                    <a:lstStyle/>
                    <a:p>
                      <a:r>
                        <a:rPr lang="en-US" sz="900"/>
                        <a:t>Which has a greater # of lodging listings in a single city: Hotel Vs. Airbnb?</a:t>
                      </a:r>
                    </a:p>
                  </a:txBody>
                  <a:tcPr marL="71185" marR="71185" marT="35593" marB="35593"/>
                </a:tc>
                <a:tc>
                  <a:txBody>
                    <a:bodyPr/>
                    <a:lstStyle/>
                    <a:p>
                      <a:pPr marL="285750" indent="-285750">
                        <a:buFont typeface="Wingdings" panose="05000000000000000000" pitchFamily="2" charset="2"/>
                        <a:buChar char="§"/>
                      </a:pPr>
                      <a:r>
                        <a:rPr lang="en-US" sz="900" dirty="0"/>
                        <a:t>Heat maps generated from Hotel and Airbnb data</a:t>
                      </a:r>
                    </a:p>
                  </a:txBody>
                  <a:tcPr marL="71185" marR="71185" marT="35593" marB="35593"/>
                </a:tc>
                <a:tc>
                  <a:txBody>
                    <a:bodyPr/>
                    <a:lstStyle/>
                    <a:p>
                      <a:pPr marL="285750" indent="-285750">
                        <a:buFont typeface="Arial" panose="020B0604020202020204" pitchFamily="34" charset="0"/>
                        <a:buChar char="•"/>
                      </a:pPr>
                      <a:r>
                        <a:rPr lang="en-US" sz="900"/>
                        <a:t>Airbnb Data: </a:t>
                      </a:r>
                      <a:r>
                        <a:rPr lang="en-US" sz="900">
                          <a:hlinkClick r:id="rId2"/>
                        </a:rPr>
                        <a:t>http://insideairbnb.com/get-the-data.html</a:t>
                      </a:r>
                      <a:endParaRPr lang="en-US" sz="900"/>
                    </a:p>
                    <a:p>
                      <a:pPr marL="285750" indent="-285750">
                        <a:buFont typeface="Arial" panose="020B0604020202020204" pitchFamily="34" charset="0"/>
                        <a:buChar char="•"/>
                      </a:pPr>
                      <a:r>
                        <a:rPr lang="en-US" sz="900"/>
                        <a:t>Hotel Data: </a:t>
                      </a:r>
                      <a:r>
                        <a:rPr lang="en-US" sz="900">
                          <a:hlinkClick r:id="rId3"/>
                        </a:rPr>
                        <a:t>https://github.com/lucasmonteiro001/free-world-hotel-database/blob/master/hotels.csv.zip</a:t>
                      </a:r>
                      <a:endParaRPr lang="en-US" sz="900"/>
                    </a:p>
                    <a:p>
                      <a:endParaRPr lang="en-US" sz="900"/>
                    </a:p>
                  </a:txBody>
                  <a:tcPr marL="71185" marR="71185" marT="35593" marB="35593"/>
                </a:tc>
                <a:extLst>
                  <a:ext uri="{0D108BD9-81ED-4DB2-BD59-A6C34878D82A}">
                    <a16:rowId xmlns:a16="http://schemas.microsoft.com/office/drawing/2014/main" val="2525528265"/>
                  </a:ext>
                </a:extLst>
              </a:tr>
              <a:tr h="1096254">
                <a:tc>
                  <a:txBody>
                    <a:bodyPr/>
                    <a:lstStyle/>
                    <a:p>
                      <a:r>
                        <a:rPr lang="en-US" sz="900"/>
                        <a:t>How do prices effect ratings in a single city?</a:t>
                      </a:r>
                    </a:p>
                  </a:txBody>
                  <a:tcPr marL="71185" marR="71185" marT="35593" marB="35593"/>
                </a:tc>
                <a:tc>
                  <a:txBody>
                    <a:bodyPr/>
                    <a:lstStyle/>
                    <a:p>
                      <a:pPr marL="285750" indent="-285750">
                        <a:buFont typeface="Wingdings" panose="05000000000000000000" pitchFamily="2" charset="2"/>
                        <a:buChar char="§"/>
                      </a:pPr>
                      <a:r>
                        <a:rPr lang="en-US" sz="900"/>
                        <a:t>Airbnb data for pricing and ratings in 8 cities</a:t>
                      </a:r>
                    </a:p>
                    <a:p>
                      <a:pPr marL="285750" indent="-285750">
                        <a:buFont typeface="Wingdings" panose="05000000000000000000" pitchFamily="2" charset="2"/>
                        <a:buChar char="§"/>
                      </a:pPr>
                      <a:r>
                        <a:rPr lang="en-US" sz="900"/>
                        <a:t>Hotel data for pricing and ratings in 8 cities</a:t>
                      </a:r>
                    </a:p>
                  </a:txBody>
                  <a:tcPr marL="71185" marR="71185" marT="35593" marB="35593"/>
                </a:tc>
                <a:tc>
                  <a:txBody>
                    <a:bodyPr/>
                    <a:lstStyle/>
                    <a:p>
                      <a:pPr marL="285750" indent="-285750">
                        <a:buFont typeface="Arial" panose="020B0604020202020204" pitchFamily="34" charset="0"/>
                        <a:buChar char="•"/>
                      </a:pPr>
                      <a:r>
                        <a:rPr lang="en-US" sz="900"/>
                        <a:t>Airbnb Data: </a:t>
                      </a:r>
                      <a:r>
                        <a:rPr lang="en-US" sz="900">
                          <a:hlinkClick r:id="rId2"/>
                        </a:rPr>
                        <a:t>http://insideairbnb.com/get-the-data.html</a:t>
                      </a:r>
                      <a:endParaRPr lang="en-US" sz="900"/>
                    </a:p>
                    <a:p>
                      <a:pPr marL="285750" indent="-285750">
                        <a:buFont typeface="Arial" panose="020B0604020202020204" pitchFamily="34" charset="0"/>
                        <a:buChar char="•"/>
                      </a:pPr>
                      <a:r>
                        <a:rPr lang="en-US" sz="900"/>
                        <a:t>Hotel Data: </a:t>
                      </a:r>
                      <a:r>
                        <a:rPr lang="en-US" sz="900">
                          <a:hlinkClick r:id="rId3"/>
                        </a:rPr>
                        <a:t>https://github.com/lucasmonteiro001/free-world-hotel-database/blob/master/hotels.csv.zip</a:t>
                      </a:r>
                      <a:endParaRPr lang="en-US" sz="900"/>
                    </a:p>
                    <a:p>
                      <a:endParaRPr lang="en-US" sz="900"/>
                    </a:p>
                  </a:txBody>
                  <a:tcPr marL="71185" marR="71185" marT="35593" marB="35593"/>
                </a:tc>
                <a:extLst>
                  <a:ext uri="{0D108BD9-81ED-4DB2-BD59-A6C34878D82A}">
                    <a16:rowId xmlns:a16="http://schemas.microsoft.com/office/drawing/2014/main" val="3579518343"/>
                  </a:ext>
                </a:extLst>
              </a:tr>
              <a:tr h="355927">
                <a:tc>
                  <a:txBody>
                    <a:bodyPr/>
                    <a:lstStyle/>
                    <a:p>
                      <a:endParaRPr lang="en-US" sz="1400"/>
                    </a:p>
                  </a:txBody>
                  <a:tcPr marL="71185" marR="71185" marT="35593" marB="35593"/>
                </a:tc>
                <a:tc>
                  <a:txBody>
                    <a:bodyPr/>
                    <a:lstStyle/>
                    <a:p>
                      <a:endParaRPr lang="en-US" sz="1400"/>
                    </a:p>
                  </a:txBody>
                  <a:tcPr marL="71185" marR="71185" marT="35593" marB="35593"/>
                </a:tc>
                <a:tc>
                  <a:txBody>
                    <a:bodyPr/>
                    <a:lstStyle/>
                    <a:p>
                      <a:endParaRPr lang="en-US" sz="1400" dirty="0"/>
                    </a:p>
                  </a:txBody>
                  <a:tcPr marL="71185" marR="71185" marT="35593" marB="35593"/>
                </a:tc>
                <a:extLst>
                  <a:ext uri="{0D108BD9-81ED-4DB2-BD59-A6C34878D82A}">
                    <a16:rowId xmlns:a16="http://schemas.microsoft.com/office/drawing/2014/main" val="2792478209"/>
                  </a:ext>
                </a:extLst>
              </a:tr>
            </a:tbl>
          </a:graphicData>
        </a:graphic>
      </p:graphicFrame>
      <p:pic>
        <p:nvPicPr>
          <p:cNvPr id="5122" name="Picture 2" descr="Image result for question marks">
            <a:extLst>
              <a:ext uri="{FF2B5EF4-FFF2-40B4-BE49-F238E27FC236}">
                <a16:creationId xmlns:a16="http://schemas.microsoft.com/office/drawing/2014/main" id="{F1D39416-6524-44B0-AD37-245224B17B24}"/>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7823215" y="181897"/>
            <a:ext cx="4365625" cy="24573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026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D9B09-2878-4A70-AC59-D6D844A83534}"/>
              </a:ext>
            </a:extLst>
          </p:cNvPr>
          <p:cNvSpPr>
            <a:spLocks noGrp="1"/>
          </p:cNvSpPr>
          <p:nvPr>
            <p:ph type="title"/>
          </p:nvPr>
        </p:nvSpPr>
        <p:spPr>
          <a:xfrm>
            <a:off x="1097280" y="286603"/>
            <a:ext cx="10058400" cy="1450757"/>
          </a:xfrm>
        </p:spPr>
        <p:txBody>
          <a:bodyPr>
            <a:normAutofit/>
          </a:bodyPr>
          <a:lstStyle/>
          <a:p>
            <a:r>
              <a:rPr lang="en-US" dirty="0"/>
              <a:t>Data Clean-Up and Exploration: Airbnb</a:t>
            </a:r>
          </a:p>
        </p:txBody>
      </p:sp>
      <p:sp>
        <p:nvSpPr>
          <p:cNvPr id="3" name="Content Placeholder 2">
            <a:extLst>
              <a:ext uri="{FF2B5EF4-FFF2-40B4-BE49-F238E27FC236}">
                <a16:creationId xmlns:a16="http://schemas.microsoft.com/office/drawing/2014/main" id="{DC55A350-B919-4BB9-BE17-DF701F6F3FE7}"/>
              </a:ext>
            </a:extLst>
          </p:cNvPr>
          <p:cNvSpPr>
            <a:spLocks noGrp="1"/>
          </p:cNvSpPr>
          <p:nvPr>
            <p:ph idx="1"/>
          </p:nvPr>
        </p:nvSpPr>
        <p:spPr>
          <a:xfrm>
            <a:off x="1097279" y="2006374"/>
            <a:ext cx="7601878" cy="4023360"/>
          </a:xfrm>
        </p:spPr>
        <p:txBody>
          <a:bodyPr>
            <a:noAutofit/>
          </a:bodyPr>
          <a:lstStyle/>
          <a:p>
            <a:pPr lvl="1">
              <a:buFont typeface="Courier New" panose="02070309020205020404" pitchFamily="49" charset="0"/>
              <a:buChar char="o"/>
            </a:pPr>
            <a:r>
              <a:rPr lang="fr" sz="2000" dirty="0"/>
              <a:t>Inside </a:t>
            </a:r>
            <a:r>
              <a:rPr lang="fr" sz="2000" dirty="0" err="1"/>
              <a:t>Airbnb</a:t>
            </a:r>
            <a:r>
              <a:rPr lang="fr" sz="2000" dirty="0"/>
              <a:t>  - </a:t>
            </a:r>
            <a:r>
              <a:rPr lang="fr" sz="2000" dirty="0">
                <a:solidFill>
                  <a:schemeClr val="bg2">
                    <a:lumMod val="50000"/>
                  </a:schemeClr>
                </a:solidFill>
              </a:rPr>
              <a:t>http://</a:t>
            </a:r>
            <a:r>
              <a:rPr lang="fr" sz="2000" dirty="0" err="1">
                <a:solidFill>
                  <a:schemeClr val="bg2">
                    <a:lumMod val="50000"/>
                  </a:schemeClr>
                </a:solidFill>
              </a:rPr>
              <a:t>insideairbnb.com</a:t>
            </a:r>
            <a:r>
              <a:rPr lang="fr" sz="2000" dirty="0">
                <a:solidFill>
                  <a:schemeClr val="bg2">
                    <a:lumMod val="50000"/>
                  </a:schemeClr>
                </a:solidFill>
              </a:rPr>
              <a:t>/</a:t>
            </a:r>
            <a:r>
              <a:rPr lang="fr" sz="2000" dirty="0" err="1">
                <a:solidFill>
                  <a:schemeClr val="bg2">
                    <a:lumMod val="50000"/>
                  </a:schemeClr>
                </a:solidFill>
              </a:rPr>
              <a:t>get</a:t>
            </a:r>
            <a:r>
              <a:rPr lang="fr" sz="2000" dirty="0">
                <a:solidFill>
                  <a:schemeClr val="bg2">
                    <a:lumMod val="50000"/>
                  </a:schemeClr>
                </a:solidFill>
              </a:rPr>
              <a:t>-</a:t>
            </a:r>
            <a:r>
              <a:rPr lang="fr" sz="2000" dirty="0" err="1">
                <a:solidFill>
                  <a:schemeClr val="bg2">
                    <a:lumMod val="50000"/>
                  </a:schemeClr>
                </a:solidFill>
              </a:rPr>
              <a:t>the-data.html</a:t>
            </a:r>
            <a:r>
              <a:rPr lang="fr" sz="2000" dirty="0"/>
              <a:t> </a:t>
            </a:r>
          </a:p>
          <a:p>
            <a:pPr lvl="2">
              <a:buFont typeface="Courier New" panose="02070309020205020404" pitchFamily="49" charset="0"/>
              <a:buChar char="o"/>
            </a:pPr>
            <a:r>
              <a:rPr lang="en-US" sz="1800" dirty="0"/>
              <a:t>Data scraped and formatted periodically – it’s pretty clean!</a:t>
            </a:r>
          </a:p>
          <a:p>
            <a:pPr lvl="2">
              <a:buFont typeface="Courier New" panose="02070309020205020404" pitchFamily="49" charset="0"/>
              <a:buChar char="o"/>
            </a:pPr>
            <a:r>
              <a:rPr lang="en-US" sz="1800" dirty="0"/>
              <a:t>Downloaded detailed listings csv files for each city (107 fields!) and </a:t>
            </a:r>
            <a:r>
              <a:rPr lang="en-US" sz="1800" dirty="0" err="1"/>
              <a:t>geoJSON</a:t>
            </a:r>
            <a:r>
              <a:rPr lang="en-US" sz="1800" dirty="0"/>
              <a:t> files</a:t>
            </a:r>
          </a:p>
          <a:p>
            <a:pPr lvl="2">
              <a:buFont typeface="Courier New" panose="02070309020205020404" pitchFamily="49" charset="0"/>
              <a:buChar char="o"/>
            </a:pPr>
            <a:r>
              <a:rPr lang="en-US" sz="1800" dirty="0"/>
              <a:t>Keyed the data with additional fields (city identifier, location to geo center</a:t>
            </a:r>
          </a:p>
          <a:p>
            <a:pPr lvl="2">
              <a:buFont typeface="Courier New" panose="02070309020205020404" pitchFamily="49" charset="0"/>
              <a:buChar char="o"/>
            </a:pPr>
            <a:r>
              <a:rPr lang="en-US" sz="1800" dirty="0"/>
              <a:t>Filtered for listings outside city latitude/longitude bounding box, but there were none (This site master is motivated!)</a:t>
            </a:r>
          </a:p>
          <a:p>
            <a:pPr lvl="2">
              <a:buFont typeface="Courier New" panose="02070309020205020404" pitchFamily="49" charset="0"/>
              <a:buChar char="o"/>
            </a:pPr>
            <a:r>
              <a:rPr lang="en-US" sz="1800" dirty="0"/>
              <a:t>Dropped listings where Price = 0, Price missing, and Review Score missing</a:t>
            </a:r>
          </a:p>
          <a:p>
            <a:pPr lvl="2">
              <a:buFont typeface="Courier New" panose="02070309020205020404" pitchFamily="49" charset="0"/>
              <a:buChar char="o"/>
            </a:pPr>
            <a:r>
              <a:rPr lang="en-US" sz="1800" dirty="0"/>
              <a:t>Made subset </a:t>
            </a:r>
            <a:r>
              <a:rPr lang="en-US" sz="1800" dirty="0" err="1"/>
              <a:t>dataframes</a:t>
            </a:r>
            <a:r>
              <a:rPr lang="en-US" sz="1800" dirty="0"/>
              <a:t> with only pertinent fields</a:t>
            </a:r>
          </a:p>
          <a:p>
            <a:pPr lvl="2">
              <a:buFont typeface="Courier New" panose="02070309020205020404" pitchFamily="49" charset="0"/>
              <a:buChar char="o"/>
            </a:pPr>
            <a:r>
              <a:rPr lang="en-US" sz="1800" dirty="0"/>
              <a:t>Ultimately filtered to Double-Occupancy non-shared accommodations to compare with hotel data</a:t>
            </a:r>
          </a:p>
          <a:p>
            <a:pPr lvl="2">
              <a:buFont typeface="Courier New" panose="02070309020205020404" pitchFamily="49" charset="0"/>
              <a:buChar char="o"/>
            </a:pPr>
            <a:r>
              <a:rPr lang="en-US" sz="1800" dirty="0"/>
              <a:t>245,864  raw listings for the 8 cities combined, down to 81,579 filtered</a:t>
            </a:r>
          </a:p>
          <a:p>
            <a:pPr marL="384048" lvl="2" indent="0">
              <a:buNone/>
            </a:pPr>
            <a:r>
              <a:rPr lang="en-US" sz="1800" dirty="0"/>
              <a:t>   </a:t>
            </a:r>
          </a:p>
          <a:p>
            <a:pPr marL="0" indent="0">
              <a:buNone/>
            </a:pPr>
            <a:endParaRPr lang="en-US" sz="1400" dirty="0"/>
          </a:p>
          <a:p>
            <a:endParaRPr lang="en-US" sz="1400" dirty="0"/>
          </a:p>
        </p:txBody>
      </p:sp>
      <p:pic>
        <p:nvPicPr>
          <p:cNvPr id="16" name="Graphic 6" descr="Checkmark">
            <a:extLst>
              <a:ext uri="{FF2B5EF4-FFF2-40B4-BE49-F238E27FC236}">
                <a16:creationId xmlns:a16="http://schemas.microsoft.com/office/drawing/2014/main" id="{B5AC72E8-4363-415D-97FC-D94D7839A0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97899" y="2174789"/>
            <a:ext cx="2902603" cy="2902603"/>
          </a:xfrm>
          <a:prstGeom prst="rect">
            <a:avLst/>
          </a:prstGeom>
        </p:spPr>
      </p:pic>
    </p:spTree>
    <p:extLst>
      <p:ext uri="{BB962C8B-B14F-4D97-AF65-F5344CB8AC3E}">
        <p14:creationId xmlns:p14="http://schemas.microsoft.com/office/powerpoint/2010/main" val="1453716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6F36A2-89F0-0543-8C58-1701B8714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85800"/>
            <a:ext cx="10972800" cy="5486400"/>
          </a:xfrm>
          <a:prstGeom prst="rect">
            <a:avLst/>
          </a:prstGeom>
        </p:spPr>
      </p:pic>
      <p:sp>
        <p:nvSpPr>
          <p:cNvPr id="2" name="Title 1">
            <a:extLst>
              <a:ext uri="{FF2B5EF4-FFF2-40B4-BE49-F238E27FC236}">
                <a16:creationId xmlns:a16="http://schemas.microsoft.com/office/drawing/2014/main" id="{7B235C12-8A53-5044-837E-69687A73DCED}"/>
              </a:ext>
            </a:extLst>
          </p:cNvPr>
          <p:cNvSpPr>
            <a:spLocks noGrp="1"/>
          </p:cNvSpPr>
          <p:nvPr>
            <p:ph type="title"/>
          </p:nvPr>
        </p:nvSpPr>
        <p:spPr>
          <a:xfrm>
            <a:off x="1066800" y="123568"/>
            <a:ext cx="10058400" cy="699392"/>
          </a:xfrm>
        </p:spPr>
        <p:txBody>
          <a:bodyPr>
            <a:normAutofit/>
          </a:bodyPr>
          <a:lstStyle/>
          <a:p>
            <a:r>
              <a:rPr lang="en-US" sz="3600" dirty="0"/>
              <a:t>We didn’t expect…</a:t>
            </a:r>
          </a:p>
        </p:txBody>
      </p:sp>
    </p:spTree>
    <p:extLst>
      <p:ext uri="{BB962C8B-B14F-4D97-AF65-F5344CB8AC3E}">
        <p14:creationId xmlns:p14="http://schemas.microsoft.com/office/powerpoint/2010/main" val="383788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75E1F9-E910-DB42-90F1-A2938AA5A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0329" y="61783"/>
            <a:ext cx="6264876" cy="6264876"/>
          </a:xfrm>
          <a:prstGeom prst="rect">
            <a:avLst/>
          </a:prstGeom>
        </p:spPr>
      </p:pic>
      <p:sp>
        <p:nvSpPr>
          <p:cNvPr id="4" name="Content Placeholder 2">
            <a:extLst>
              <a:ext uri="{FF2B5EF4-FFF2-40B4-BE49-F238E27FC236}">
                <a16:creationId xmlns:a16="http://schemas.microsoft.com/office/drawing/2014/main" id="{1F33655B-4547-F44D-AC61-C28501F1F2A0}"/>
              </a:ext>
            </a:extLst>
          </p:cNvPr>
          <p:cNvSpPr txBox="1">
            <a:spLocks/>
          </p:cNvSpPr>
          <p:nvPr/>
        </p:nvSpPr>
        <p:spPr>
          <a:xfrm>
            <a:off x="679620" y="869550"/>
            <a:ext cx="5301049" cy="198486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3200" dirty="0"/>
              <a:t>Airbnb Data</a:t>
            </a:r>
          </a:p>
          <a:p>
            <a:pPr marL="0" indent="0">
              <a:buNone/>
            </a:pPr>
            <a:r>
              <a:rPr lang="en-US" dirty="0"/>
              <a:t>We thought we saw a downward trend with rating scores according to number of people accommodated…but we didn’t.</a:t>
            </a:r>
          </a:p>
          <a:p>
            <a:pPr marL="384048" lvl="2" indent="0">
              <a:buFont typeface="Calibri" pitchFamily="34" charset="0"/>
              <a:buNone/>
            </a:pPr>
            <a:r>
              <a:rPr lang="en-US" sz="1800" dirty="0"/>
              <a:t>   </a:t>
            </a:r>
          </a:p>
          <a:p>
            <a:pPr marL="0" indent="0">
              <a:buFont typeface="Calibri" panose="020F0502020204030204" pitchFamily="34" charset="0"/>
              <a:buNone/>
            </a:pPr>
            <a:endParaRPr lang="en-US" sz="1400" dirty="0"/>
          </a:p>
          <a:p>
            <a:endParaRPr lang="en-US" sz="1400" dirty="0"/>
          </a:p>
        </p:txBody>
      </p:sp>
      <p:sp>
        <p:nvSpPr>
          <p:cNvPr id="5" name="Content Placeholder 2">
            <a:extLst>
              <a:ext uri="{FF2B5EF4-FFF2-40B4-BE49-F238E27FC236}">
                <a16:creationId xmlns:a16="http://schemas.microsoft.com/office/drawing/2014/main" id="{8D3E56DA-3C7F-D644-885A-3FB79F7926DF}"/>
              </a:ext>
            </a:extLst>
          </p:cNvPr>
          <p:cNvSpPr txBox="1">
            <a:spLocks/>
          </p:cNvSpPr>
          <p:nvPr/>
        </p:nvSpPr>
        <p:spPr>
          <a:xfrm>
            <a:off x="679621" y="3010471"/>
            <a:ext cx="5301048" cy="297797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US" dirty="0"/>
          </a:p>
          <a:p>
            <a:pPr marL="0" indent="0">
              <a:buNone/>
            </a:pPr>
            <a:r>
              <a:rPr lang="en-US" dirty="0"/>
              <a:t>How average prices increased according to group size – Beijing likes to be different </a:t>
            </a:r>
          </a:p>
          <a:p>
            <a:pPr marL="0" indent="0">
              <a:buNone/>
            </a:pPr>
            <a:endParaRPr lang="en-US" dirty="0"/>
          </a:p>
          <a:p>
            <a:pPr marL="0" indent="0">
              <a:buNone/>
            </a:pPr>
            <a:r>
              <a:rPr lang="en-US" dirty="0"/>
              <a:t>We had to get used to computing quartiles and    setting axis limits because there were a lot of expensive outliers</a:t>
            </a:r>
          </a:p>
          <a:p>
            <a:pPr marL="384048" lvl="2" indent="0">
              <a:buFont typeface="Calibri" pitchFamily="34" charset="0"/>
              <a:buNone/>
            </a:pPr>
            <a:r>
              <a:rPr lang="en-US" sz="1800" dirty="0"/>
              <a:t>   </a:t>
            </a:r>
          </a:p>
          <a:p>
            <a:pPr marL="0" indent="0">
              <a:buFont typeface="Calibri" panose="020F0502020204030204" pitchFamily="34" charset="0"/>
              <a:buNone/>
            </a:pPr>
            <a:endParaRPr lang="en-US" sz="1400" dirty="0"/>
          </a:p>
          <a:p>
            <a:endParaRPr lang="en-US" sz="1400" dirty="0"/>
          </a:p>
        </p:txBody>
      </p:sp>
    </p:spTree>
    <p:extLst>
      <p:ext uri="{BB962C8B-B14F-4D97-AF65-F5344CB8AC3E}">
        <p14:creationId xmlns:p14="http://schemas.microsoft.com/office/powerpoint/2010/main" val="2444206619"/>
      </p:ext>
    </p:extLst>
  </p:cSld>
  <p:clrMapOvr>
    <a:masterClrMapping/>
  </p:clrMapOvr>
</p:sld>
</file>

<file path=ppt/theme/theme1.xml><?xml version="1.0" encoding="utf-8"?>
<a:theme xmlns:a="http://schemas.openxmlformats.org/drawingml/2006/main" name="Retrospect">
  <a:themeElements>
    <a:clrScheme name="Custom 1">
      <a:dk1>
        <a:srgbClr val="000000"/>
      </a:dk1>
      <a:lt1>
        <a:sysClr val="window" lastClr="FFFFFF"/>
      </a:lt1>
      <a:dk2>
        <a:srgbClr val="637052"/>
      </a:dk2>
      <a:lt2>
        <a:srgbClr val="CCDDEA"/>
      </a:lt2>
      <a:accent1>
        <a:srgbClr val="E48312"/>
      </a:accent1>
      <a:accent2>
        <a:srgbClr val="C00000"/>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otalTime>0</TotalTime>
  <Words>1043</Words>
  <Application>Microsoft Office PowerPoint</Application>
  <PresentationFormat>Widescreen</PresentationFormat>
  <Paragraphs>144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Courier New</vt:lpstr>
      <vt:lpstr>Wingdings</vt:lpstr>
      <vt:lpstr>Retrospect</vt:lpstr>
      <vt:lpstr>Airbnb vs Hotels: Where will you stay?  </vt:lpstr>
      <vt:lpstr>Core Message / Hypothesis</vt:lpstr>
      <vt:lpstr>8 Destinations</vt:lpstr>
      <vt:lpstr>Core Message / Hypothesis Cont.</vt:lpstr>
      <vt:lpstr>Core Questions: Why they are important?</vt:lpstr>
      <vt:lpstr>Questions and Data</vt:lpstr>
      <vt:lpstr>Data Clean-Up and Exploration: Airbnb</vt:lpstr>
      <vt:lpstr>We didn’t expect…</vt:lpstr>
      <vt:lpstr>PowerPoint Presentation</vt:lpstr>
      <vt:lpstr>PowerPoint Presentation</vt:lpstr>
      <vt:lpstr>Data Clean-Up and Exploration - Hotels</vt:lpstr>
      <vt:lpstr>Hotel data on a different scale –  Less data points per city, and less granular review scores</vt:lpstr>
      <vt:lpstr>PowerPoint Presentation</vt:lpstr>
      <vt:lpstr>PowerPoint Presentation</vt:lpstr>
      <vt:lpstr>Data Analysis: Airbnb Vs. Hotel</vt:lpstr>
      <vt:lpstr>Airbnb: Price Analysis</vt:lpstr>
      <vt:lpstr>Hotel: Price Analysis</vt:lpstr>
      <vt:lpstr>New York Heat Maps</vt:lpstr>
      <vt:lpstr>Madrid Chloropleth</vt:lpstr>
      <vt:lpstr>Discussion</vt:lpstr>
      <vt:lpstr>Vacation Destination…</vt:lpstr>
      <vt:lpstr>Post Mortem</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Airbnb vs Hotels: Where will you stay?  </dc:title>
  <dc:creator>Huma Ghiya</dc:creator>
  <cp:lastModifiedBy>Huma Ghiya</cp:lastModifiedBy>
  <cp:revision>1</cp:revision>
  <dcterms:created xsi:type="dcterms:W3CDTF">2019-03-30T13:48:49Z</dcterms:created>
  <dcterms:modified xsi:type="dcterms:W3CDTF">2019-03-30T13:49:17Z</dcterms:modified>
</cp:coreProperties>
</file>